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5.xml" ContentType="application/vnd.openxmlformats-officedocument.presentationml.notesSlide+xml"/>
  <Override PartName="/ppt/tags/tag51.xml" ContentType="application/vnd.openxmlformats-officedocument.presentationml.tags+xml"/>
  <Override PartName="/ppt/notesSlides/notesSlide6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7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8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9.xml" ContentType="application/vnd.openxmlformats-officedocument.presentationml.notesSlide+xml"/>
  <Override PartName="/ppt/tags/tag59.xml" ContentType="application/vnd.openxmlformats-officedocument.presentationml.tags+xml"/>
  <Override PartName="/ppt/notesSlides/notesSlide10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comments/comment1.xml" ContentType="application/vnd.openxmlformats-officedocument.presentationml.comment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2.xml" ContentType="application/vnd.openxmlformats-officedocument.presentationml.notesSlide+xml"/>
  <Override PartName="/ppt/tags/tag75.xml" ContentType="application/vnd.openxmlformats-officedocument.presentationml.tags+xml"/>
  <Override PartName="/ppt/notesSlides/notesSlide13.xml" ContentType="application/vnd.openxmlformats-officedocument.presentationml.notesSlide+xml"/>
  <Override PartName="/ppt/tags/tag76.xml" ContentType="application/vnd.openxmlformats-officedocument.presentationml.tags+xml"/>
  <Override PartName="/ppt/notesSlides/notesSlide14.xml" ContentType="application/vnd.openxmlformats-officedocument.presentationml.notesSlide+xml"/>
  <Override PartName="/ppt/tags/tag77.xml" ContentType="application/vnd.openxmlformats-officedocument.presentationml.tags+xml"/>
  <Override PartName="/ppt/notesSlides/notesSlide15.xml" ContentType="application/vnd.openxmlformats-officedocument.presentationml.notesSlide+xml"/>
  <Override PartName="/ppt/tags/tag78.xml" ContentType="application/vnd.openxmlformats-officedocument.presentationml.tags+xml"/>
  <Override PartName="/ppt/notesSlides/notesSlide16.xml" ContentType="application/vnd.openxmlformats-officedocument.presentationml.notesSlide+xml"/>
  <Override PartName="/ppt/tags/tag79.xml" ContentType="application/vnd.openxmlformats-officedocument.presentationml.tags+xml"/>
  <Override PartName="/ppt/notesSlides/notesSlide17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17" r:id="rId5"/>
  </p:sldMasterIdLst>
  <p:notesMasterIdLst>
    <p:notesMasterId r:id="rId90"/>
  </p:notesMasterIdLst>
  <p:sldIdLst>
    <p:sldId id="522" r:id="rId6"/>
    <p:sldId id="527" r:id="rId7"/>
    <p:sldId id="257" r:id="rId8"/>
    <p:sldId id="519" r:id="rId9"/>
    <p:sldId id="538" r:id="rId10"/>
    <p:sldId id="537" r:id="rId11"/>
    <p:sldId id="346" r:id="rId12"/>
    <p:sldId id="521" r:id="rId13"/>
    <p:sldId id="265" r:id="rId14"/>
    <p:sldId id="367" r:id="rId15"/>
    <p:sldId id="530" r:id="rId16"/>
    <p:sldId id="523" r:id="rId17"/>
    <p:sldId id="358" r:id="rId18"/>
    <p:sldId id="278" r:id="rId19"/>
    <p:sldId id="528" r:id="rId20"/>
    <p:sldId id="419" r:id="rId21"/>
    <p:sldId id="376" r:id="rId22"/>
    <p:sldId id="379" r:id="rId23"/>
    <p:sldId id="381" r:id="rId24"/>
    <p:sldId id="386" r:id="rId25"/>
    <p:sldId id="393" r:id="rId26"/>
    <p:sldId id="390" r:id="rId27"/>
    <p:sldId id="389" r:id="rId28"/>
    <p:sldId id="396" r:id="rId29"/>
    <p:sldId id="406" r:id="rId30"/>
    <p:sldId id="380" r:id="rId31"/>
    <p:sldId id="505" r:id="rId32"/>
    <p:sldId id="409" r:id="rId33"/>
    <p:sldId id="407" r:id="rId34"/>
    <p:sldId id="412" r:id="rId35"/>
    <p:sldId id="524" r:id="rId36"/>
    <p:sldId id="359" r:id="rId37"/>
    <p:sldId id="529" r:id="rId38"/>
    <p:sldId id="363" r:id="rId39"/>
    <p:sldId id="414" r:id="rId40"/>
    <p:sldId id="504" r:id="rId41"/>
    <p:sldId id="497" r:id="rId42"/>
    <p:sldId id="498" r:id="rId43"/>
    <p:sldId id="426" r:id="rId44"/>
    <p:sldId id="424" r:id="rId45"/>
    <p:sldId id="430" r:id="rId46"/>
    <p:sldId id="435" r:id="rId47"/>
    <p:sldId id="434" r:id="rId48"/>
    <p:sldId id="439" r:id="rId49"/>
    <p:sldId id="506" r:id="rId50"/>
    <p:sldId id="507" r:id="rId51"/>
    <p:sldId id="440" r:id="rId52"/>
    <p:sldId id="442" r:id="rId53"/>
    <p:sldId id="443" r:id="rId54"/>
    <p:sldId id="445" r:id="rId55"/>
    <p:sldId id="508" r:id="rId56"/>
    <p:sldId id="526" r:id="rId57"/>
    <p:sldId id="509" r:id="rId58"/>
    <p:sldId id="449" r:id="rId59"/>
    <p:sldId id="451" r:id="rId60"/>
    <p:sldId id="452" r:id="rId61"/>
    <p:sldId id="453" r:id="rId62"/>
    <p:sldId id="457" r:id="rId63"/>
    <p:sldId id="500" r:id="rId64"/>
    <p:sldId id="510" r:id="rId65"/>
    <p:sldId id="463" r:id="rId66"/>
    <p:sldId id="466" r:id="rId67"/>
    <p:sldId id="474" r:id="rId68"/>
    <p:sldId id="477" r:id="rId69"/>
    <p:sldId id="478" r:id="rId70"/>
    <p:sldId id="511" r:id="rId71"/>
    <p:sldId id="512" r:id="rId72"/>
    <p:sldId id="513" r:id="rId73"/>
    <p:sldId id="514" r:id="rId74"/>
    <p:sldId id="515" r:id="rId75"/>
    <p:sldId id="483" r:id="rId76"/>
    <p:sldId id="484" r:id="rId77"/>
    <p:sldId id="486" r:id="rId78"/>
    <p:sldId id="487" r:id="rId79"/>
    <p:sldId id="502" r:id="rId80"/>
    <p:sldId id="518" r:id="rId81"/>
    <p:sldId id="536" r:id="rId82"/>
    <p:sldId id="531" r:id="rId83"/>
    <p:sldId id="532" r:id="rId84"/>
    <p:sldId id="533" r:id="rId85"/>
    <p:sldId id="534" r:id="rId86"/>
    <p:sldId id="535" r:id="rId87"/>
    <p:sldId id="494" r:id="rId88"/>
    <p:sldId id="495" r:id="rId89"/>
  </p:sldIdLst>
  <p:sldSz cx="9144000" cy="6858000" type="screen4x3"/>
  <p:notesSz cx="6858000" cy="9144000"/>
  <p:custDataLst>
    <p:tags r:id="rId9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Chapmon" initials="MC" lastIdx="1" clrIdx="0"/>
  <p:cmAuthor id="2" name="RAMCHARAN, RANDI" initials="1" lastIdx="3" clrIdx="1"/>
  <p:cmAuthor id="3" name="Sarah Mason" initials="SM" lastIdx="7" clrIdx="2"/>
  <p:cmAuthor id="4" name="DARIUS, BETH A GS-13 US Air Force HAF AF/AF/A1SAA" initials="DBAGUAFHA" lastIdx="5" clrIdx="3"/>
  <p:cmAuthor id="5" name="Stephen Wall-Smith" initials="SW" lastIdx="3" clrIdx="4"/>
  <p:cmAuthor id="6" name="Lynn Keroack" initials="LK" lastIdx="2" clrIdx="5">
    <p:extLst>
      <p:ext uri="{19B8F6BF-5375-455C-9EA6-DF929625EA0E}">
        <p15:presenceInfo xmlns:p15="http://schemas.microsoft.com/office/powerpoint/2012/main" userId="S::LKeroack@forsmarshgroup.com::f7abc3e5-9e55-4fea-b6ab-707461bded3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4FF"/>
    <a:srgbClr val="000000"/>
    <a:srgbClr val="006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67" autoAdjust="0"/>
    <p:restoredTop sz="92390" autoAdjust="0"/>
  </p:normalViewPr>
  <p:slideViewPr>
    <p:cSldViewPr snapToGrid="0">
      <p:cViewPr varScale="1">
        <p:scale>
          <a:sx n="96" d="100"/>
          <a:sy n="96" d="100"/>
        </p:scale>
        <p:origin x="74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tags" Target="tags/tag1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20-04-15T14:56:50.624" idx="2">
    <p:pos x="10" y="10"/>
    <p:text>This image should be replaced after handout is updated.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FF349D-C7BC-43E0-BB64-7DD787653D99}" type="doc">
      <dgm:prSet loTypeId="urn:microsoft.com/office/officeart/2005/8/layout/bProcess3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22A42CD1-470B-40CD-ADC8-EBE4E0DA0FE8}">
      <dgm:prSet phldrT="[Text]" custT="1"/>
      <dgm:spPr>
        <a:solidFill>
          <a:schemeClr val="tx1">
            <a:lumMod val="50000"/>
          </a:schemeClr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Take charge</a:t>
          </a:r>
        </a:p>
      </dgm:t>
    </dgm:pt>
    <dgm:pt modelId="{06CD6B93-78F6-480F-8BEB-BDE47DD1202E}" type="parTrans" cxnId="{29D0743D-5AA4-4458-A82A-4C68CC3AB7BE}">
      <dgm:prSet/>
      <dgm:spPr/>
      <dgm:t>
        <a:bodyPr/>
        <a:lstStyle/>
        <a:p>
          <a:endParaRPr lang="en-US"/>
        </a:p>
      </dgm:t>
    </dgm:pt>
    <dgm:pt modelId="{6A05F51C-93B8-42E9-90EA-746E1BF0EABD}" type="sibTrans" cxnId="{29D0743D-5AA4-4458-A82A-4C68CC3AB7BE}">
      <dgm:prSet/>
      <dgm:spPr/>
      <dgm:t>
        <a:bodyPr/>
        <a:lstStyle/>
        <a:p>
          <a:endParaRPr lang="en-US" dirty="0"/>
        </a:p>
      </dgm:t>
    </dgm:pt>
    <dgm:pt modelId="{7E10931D-F7CF-450D-B124-DC482C3117E7}">
      <dgm:prSet phldrT="[Text]" custT="1"/>
      <dgm:spPr>
        <a:solidFill>
          <a:schemeClr val="tx1">
            <a:lumMod val="75000"/>
          </a:schemeClr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Prioritize debts</a:t>
          </a:r>
        </a:p>
      </dgm:t>
    </dgm:pt>
    <dgm:pt modelId="{30EE44DD-2A56-43D1-B5A0-F69A503AC3F5}" type="parTrans" cxnId="{4C26C59D-F200-4C73-9020-8140BA91BB7A}">
      <dgm:prSet/>
      <dgm:spPr/>
      <dgm:t>
        <a:bodyPr/>
        <a:lstStyle/>
        <a:p>
          <a:endParaRPr lang="en-US"/>
        </a:p>
      </dgm:t>
    </dgm:pt>
    <dgm:pt modelId="{C021469A-FBAE-4EE0-AAF5-84B1DB82E412}" type="sibTrans" cxnId="{4C26C59D-F200-4C73-9020-8140BA91BB7A}">
      <dgm:prSet/>
      <dgm:spPr/>
      <dgm:t>
        <a:bodyPr/>
        <a:lstStyle/>
        <a:p>
          <a:endParaRPr lang="en-US" dirty="0"/>
        </a:p>
      </dgm:t>
    </dgm:pt>
    <dgm:pt modelId="{9B03CB2C-D472-4B7F-9E4F-C31F92D37E97}">
      <dgm:prSet phldrT="[Text]" custT="1"/>
      <dgm:spPr>
        <a:solidFill>
          <a:schemeClr val="tx1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Power pay</a:t>
          </a:r>
        </a:p>
      </dgm:t>
    </dgm:pt>
    <dgm:pt modelId="{C0D2A01D-B8E7-4E5D-882C-0E611ADA50DB}" type="parTrans" cxnId="{7EC2097B-7644-4BA1-A851-ABB9B06679B7}">
      <dgm:prSet/>
      <dgm:spPr/>
      <dgm:t>
        <a:bodyPr/>
        <a:lstStyle/>
        <a:p>
          <a:endParaRPr lang="en-US"/>
        </a:p>
      </dgm:t>
    </dgm:pt>
    <dgm:pt modelId="{34DE2902-6BD0-4F39-932A-CC871CA8E500}" type="sibTrans" cxnId="{7EC2097B-7644-4BA1-A851-ABB9B06679B7}">
      <dgm:prSet/>
      <dgm:spPr/>
      <dgm:t>
        <a:bodyPr/>
        <a:lstStyle/>
        <a:p>
          <a:endParaRPr lang="en-US" dirty="0"/>
        </a:p>
      </dgm:t>
    </dgm:pt>
    <dgm:pt modelId="{D8B139F5-4A14-4682-AF15-99BD808005B6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Talk with creditors</a:t>
          </a:r>
        </a:p>
      </dgm:t>
    </dgm:pt>
    <dgm:pt modelId="{6902136D-EB0B-4E31-9C53-22511C12D4D3}" type="parTrans" cxnId="{8FB552CD-3981-4435-8461-DB0ED52E6BE1}">
      <dgm:prSet/>
      <dgm:spPr/>
      <dgm:t>
        <a:bodyPr/>
        <a:lstStyle/>
        <a:p>
          <a:endParaRPr lang="en-US"/>
        </a:p>
      </dgm:t>
    </dgm:pt>
    <dgm:pt modelId="{2ACEF760-0159-438A-9711-CD4D0937A4D4}" type="sibTrans" cxnId="{8FB552CD-3981-4435-8461-DB0ED52E6BE1}">
      <dgm:prSet/>
      <dgm:spPr/>
      <dgm:t>
        <a:bodyPr/>
        <a:lstStyle/>
        <a:p>
          <a:endParaRPr lang="en-US" dirty="0"/>
        </a:p>
      </dgm:t>
    </dgm:pt>
    <dgm:pt modelId="{398EAFDA-A948-4107-BDAB-5CBF94514C7E}">
      <dgm:prSet phldrT="[Text]" custT="1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Get legal counsel</a:t>
          </a:r>
        </a:p>
      </dgm:t>
    </dgm:pt>
    <dgm:pt modelId="{E406CB6A-BB67-43C8-8CF8-4C6C9B7D2083}" type="parTrans" cxnId="{115CADE1-C42A-4C0F-A2AF-EAEF4B18A0BE}">
      <dgm:prSet/>
      <dgm:spPr/>
      <dgm:t>
        <a:bodyPr/>
        <a:lstStyle/>
        <a:p>
          <a:endParaRPr lang="en-US"/>
        </a:p>
      </dgm:t>
    </dgm:pt>
    <dgm:pt modelId="{33CDC0A5-10A7-45C8-8930-3A0D58CA07FA}" type="sibTrans" cxnId="{115CADE1-C42A-4C0F-A2AF-EAEF4B18A0BE}">
      <dgm:prSet/>
      <dgm:spPr/>
      <dgm:t>
        <a:bodyPr/>
        <a:lstStyle/>
        <a:p>
          <a:endParaRPr lang="en-US" dirty="0"/>
        </a:p>
      </dgm:t>
    </dgm:pt>
    <dgm:pt modelId="{827714E8-3303-49D0-B8D4-719278FB9A59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Change behavior</a:t>
          </a:r>
        </a:p>
      </dgm:t>
    </dgm:pt>
    <dgm:pt modelId="{E02BC26C-D0E4-4BE3-B45B-72A04D627089}" type="parTrans" cxnId="{71C13BCC-F13C-4FE0-A4C2-CD46ECB457DF}">
      <dgm:prSet/>
      <dgm:spPr/>
      <dgm:t>
        <a:bodyPr/>
        <a:lstStyle/>
        <a:p>
          <a:endParaRPr lang="en-US"/>
        </a:p>
      </dgm:t>
    </dgm:pt>
    <dgm:pt modelId="{C4F11F09-CA97-4521-B8BD-6E68BBBCA0CE}" type="sibTrans" cxnId="{71C13BCC-F13C-4FE0-A4C2-CD46ECB457DF}">
      <dgm:prSet/>
      <dgm:spPr/>
      <dgm:t>
        <a:bodyPr/>
        <a:lstStyle/>
        <a:p>
          <a:endParaRPr lang="en-US"/>
        </a:p>
      </dgm:t>
    </dgm:pt>
    <dgm:pt modelId="{41AA4B36-8D1F-4647-9D64-8D555DC94B30}" type="pres">
      <dgm:prSet presAssocID="{96FF349D-C7BC-43E0-BB64-7DD787653D99}" presName="Name0" presStyleCnt="0">
        <dgm:presLayoutVars>
          <dgm:dir/>
          <dgm:resizeHandles val="exact"/>
        </dgm:presLayoutVars>
      </dgm:prSet>
      <dgm:spPr/>
    </dgm:pt>
    <dgm:pt modelId="{E59183D3-FA02-4733-8AD8-2C11700FE402}" type="pres">
      <dgm:prSet presAssocID="{22A42CD1-470B-40CD-ADC8-EBE4E0DA0FE8}" presName="node" presStyleLbl="node1" presStyleIdx="0" presStyleCnt="6">
        <dgm:presLayoutVars>
          <dgm:bulletEnabled val="1"/>
        </dgm:presLayoutVars>
      </dgm:prSet>
      <dgm:spPr/>
    </dgm:pt>
    <dgm:pt modelId="{8DE7CB7D-E21A-4758-91E9-940D72F6CA15}" type="pres">
      <dgm:prSet presAssocID="{6A05F51C-93B8-42E9-90EA-746E1BF0EABD}" presName="sibTrans" presStyleLbl="sibTrans1D1" presStyleIdx="0" presStyleCnt="5"/>
      <dgm:spPr/>
    </dgm:pt>
    <dgm:pt modelId="{E0B58133-EB30-4BE7-8C63-968AE476C16A}" type="pres">
      <dgm:prSet presAssocID="{6A05F51C-93B8-42E9-90EA-746E1BF0EABD}" presName="connectorText" presStyleLbl="sibTrans1D1" presStyleIdx="0" presStyleCnt="5"/>
      <dgm:spPr/>
    </dgm:pt>
    <dgm:pt modelId="{F0621EFC-FF57-4E80-AD11-8A6E931FAC99}" type="pres">
      <dgm:prSet presAssocID="{7E10931D-F7CF-450D-B124-DC482C3117E7}" presName="node" presStyleLbl="node1" presStyleIdx="1" presStyleCnt="6">
        <dgm:presLayoutVars>
          <dgm:bulletEnabled val="1"/>
        </dgm:presLayoutVars>
      </dgm:prSet>
      <dgm:spPr/>
    </dgm:pt>
    <dgm:pt modelId="{65F72155-73C9-4613-9705-0ECAE38643C3}" type="pres">
      <dgm:prSet presAssocID="{C021469A-FBAE-4EE0-AAF5-84B1DB82E412}" presName="sibTrans" presStyleLbl="sibTrans1D1" presStyleIdx="1" presStyleCnt="5"/>
      <dgm:spPr/>
    </dgm:pt>
    <dgm:pt modelId="{503A2421-DF6F-4797-BC2C-66CE548F24F8}" type="pres">
      <dgm:prSet presAssocID="{C021469A-FBAE-4EE0-AAF5-84B1DB82E412}" presName="connectorText" presStyleLbl="sibTrans1D1" presStyleIdx="1" presStyleCnt="5"/>
      <dgm:spPr/>
    </dgm:pt>
    <dgm:pt modelId="{97642506-A2CB-4899-BD83-A66C48C6CB10}" type="pres">
      <dgm:prSet presAssocID="{9B03CB2C-D472-4B7F-9E4F-C31F92D37E97}" presName="node" presStyleLbl="node1" presStyleIdx="2" presStyleCnt="6">
        <dgm:presLayoutVars>
          <dgm:bulletEnabled val="1"/>
        </dgm:presLayoutVars>
      </dgm:prSet>
      <dgm:spPr/>
    </dgm:pt>
    <dgm:pt modelId="{4B4B32E0-DFFB-49CF-B976-CC0378796070}" type="pres">
      <dgm:prSet presAssocID="{34DE2902-6BD0-4F39-932A-CC871CA8E500}" presName="sibTrans" presStyleLbl="sibTrans1D1" presStyleIdx="2" presStyleCnt="5"/>
      <dgm:spPr/>
    </dgm:pt>
    <dgm:pt modelId="{0688D3DF-7912-41F6-BAA0-BD563C63D5CC}" type="pres">
      <dgm:prSet presAssocID="{34DE2902-6BD0-4F39-932A-CC871CA8E500}" presName="connectorText" presStyleLbl="sibTrans1D1" presStyleIdx="2" presStyleCnt="5"/>
      <dgm:spPr/>
    </dgm:pt>
    <dgm:pt modelId="{01D744FB-24A6-4B1E-B82D-53C6DBFA7244}" type="pres">
      <dgm:prSet presAssocID="{D8B139F5-4A14-4682-AF15-99BD808005B6}" presName="node" presStyleLbl="node1" presStyleIdx="3" presStyleCnt="6">
        <dgm:presLayoutVars>
          <dgm:bulletEnabled val="1"/>
        </dgm:presLayoutVars>
      </dgm:prSet>
      <dgm:spPr/>
    </dgm:pt>
    <dgm:pt modelId="{6BB34B6C-F8C8-40DB-A0C8-11C804629D08}" type="pres">
      <dgm:prSet presAssocID="{2ACEF760-0159-438A-9711-CD4D0937A4D4}" presName="sibTrans" presStyleLbl="sibTrans1D1" presStyleIdx="3" presStyleCnt="5"/>
      <dgm:spPr/>
    </dgm:pt>
    <dgm:pt modelId="{7E90FE3F-A58E-4FBA-97DA-4A20962B4E95}" type="pres">
      <dgm:prSet presAssocID="{2ACEF760-0159-438A-9711-CD4D0937A4D4}" presName="connectorText" presStyleLbl="sibTrans1D1" presStyleIdx="3" presStyleCnt="5"/>
      <dgm:spPr/>
    </dgm:pt>
    <dgm:pt modelId="{91BEE642-8F85-4A03-B9F4-3929C7FECC46}" type="pres">
      <dgm:prSet presAssocID="{398EAFDA-A948-4107-BDAB-5CBF94514C7E}" presName="node" presStyleLbl="node1" presStyleIdx="4" presStyleCnt="6">
        <dgm:presLayoutVars>
          <dgm:bulletEnabled val="1"/>
        </dgm:presLayoutVars>
      </dgm:prSet>
      <dgm:spPr/>
    </dgm:pt>
    <dgm:pt modelId="{C6A320F7-6120-44D8-BC2A-1726A521DC53}" type="pres">
      <dgm:prSet presAssocID="{33CDC0A5-10A7-45C8-8930-3A0D58CA07FA}" presName="sibTrans" presStyleLbl="sibTrans1D1" presStyleIdx="4" presStyleCnt="5"/>
      <dgm:spPr/>
    </dgm:pt>
    <dgm:pt modelId="{47137DA6-5E3E-4B70-B04C-BC43B44E5C84}" type="pres">
      <dgm:prSet presAssocID="{33CDC0A5-10A7-45C8-8930-3A0D58CA07FA}" presName="connectorText" presStyleLbl="sibTrans1D1" presStyleIdx="4" presStyleCnt="5"/>
      <dgm:spPr/>
    </dgm:pt>
    <dgm:pt modelId="{81840054-7B56-49AF-BD84-FAD9E3EFD589}" type="pres">
      <dgm:prSet presAssocID="{827714E8-3303-49D0-B8D4-719278FB9A59}" presName="node" presStyleLbl="node1" presStyleIdx="5" presStyleCnt="6">
        <dgm:presLayoutVars>
          <dgm:bulletEnabled val="1"/>
        </dgm:presLayoutVars>
      </dgm:prSet>
      <dgm:spPr/>
    </dgm:pt>
  </dgm:ptLst>
  <dgm:cxnLst>
    <dgm:cxn modelId="{6D47F802-5CF8-443A-8669-661B151BCA21}" type="presOf" srcId="{96FF349D-C7BC-43E0-BB64-7DD787653D99}" destId="{41AA4B36-8D1F-4647-9D64-8D555DC94B30}" srcOrd="0" destOrd="0" presId="urn:microsoft.com/office/officeart/2005/8/layout/bProcess3"/>
    <dgm:cxn modelId="{43C1260C-86C9-48B8-93C7-FB0FB0BE9ED8}" type="presOf" srcId="{34DE2902-6BD0-4F39-932A-CC871CA8E500}" destId="{4B4B32E0-DFFB-49CF-B976-CC0378796070}" srcOrd="0" destOrd="0" presId="urn:microsoft.com/office/officeart/2005/8/layout/bProcess3"/>
    <dgm:cxn modelId="{BF61460D-A38B-460F-8F6E-E116FE5879E8}" type="presOf" srcId="{2ACEF760-0159-438A-9711-CD4D0937A4D4}" destId="{6BB34B6C-F8C8-40DB-A0C8-11C804629D08}" srcOrd="0" destOrd="0" presId="urn:microsoft.com/office/officeart/2005/8/layout/bProcess3"/>
    <dgm:cxn modelId="{5DA58A15-5C8E-407A-AC95-CB0A1B299C31}" type="presOf" srcId="{398EAFDA-A948-4107-BDAB-5CBF94514C7E}" destId="{91BEE642-8F85-4A03-B9F4-3929C7FECC46}" srcOrd="0" destOrd="0" presId="urn:microsoft.com/office/officeart/2005/8/layout/bProcess3"/>
    <dgm:cxn modelId="{91DDF91D-0AC1-4E6E-8245-22AD0F79CF1C}" type="presOf" srcId="{33CDC0A5-10A7-45C8-8930-3A0D58CA07FA}" destId="{C6A320F7-6120-44D8-BC2A-1726A521DC53}" srcOrd="0" destOrd="0" presId="urn:microsoft.com/office/officeart/2005/8/layout/bProcess3"/>
    <dgm:cxn modelId="{29D0743D-5AA4-4458-A82A-4C68CC3AB7BE}" srcId="{96FF349D-C7BC-43E0-BB64-7DD787653D99}" destId="{22A42CD1-470B-40CD-ADC8-EBE4E0DA0FE8}" srcOrd="0" destOrd="0" parTransId="{06CD6B93-78F6-480F-8BEB-BDE47DD1202E}" sibTransId="{6A05F51C-93B8-42E9-90EA-746E1BF0EABD}"/>
    <dgm:cxn modelId="{0F037E49-E5B3-4160-89E1-29EA96EB8B33}" type="presOf" srcId="{2ACEF760-0159-438A-9711-CD4D0937A4D4}" destId="{7E90FE3F-A58E-4FBA-97DA-4A20962B4E95}" srcOrd="1" destOrd="0" presId="urn:microsoft.com/office/officeart/2005/8/layout/bProcess3"/>
    <dgm:cxn modelId="{7EC2097B-7644-4BA1-A851-ABB9B06679B7}" srcId="{96FF349D-C7BC-43E0-BB64-7DD787653D99}" destId="{9B03CB2C-D472-4B7F-9E4F-C31F92D37E97}" srcOrd="2" destOrd="0" parTransId="{C0D2A01D-B8E7-4E5D-882C-0E611ADA50DB}" sibTransId="{34DE2902-6BD0-4F39-932A-CC871CA8E500}"/>
    <dgm:cxn modelId="{C8626F87-6185-4934-BDD2-842DB36570C5}" type="presOf" srcId="{6A05F51C-93B8-42E9-90EA-746E1BF0EABD}" destId="{8DE7CB7D-E21A-4758-91E9-940D72F6CA15}" srcOrd="0" destOrd="0" presId="urn:microsoft.com/office/officeart/2005/8/layout/bProcess3"/>
    <dgm:cxn modelId="{51444489-223C-4575-BC50-C4417CACF373}" type="presOf" srcId="{7E10931D-F7CF-450D-B124-DC482C3117E7}" destId="{F0621EFC-FF57-4E80-AD11-8A6E931FAC99}" srcOrd="0" destOrd="0" presId="urn:microsoft.com/office/officeart/2005/8/layout/bProcess3"/>
    <dgm:cxn modelId="{A2C67894-8D9E-4B67-B2C7-0DD4B62D8259}" type="presOf" srcId="{34DE2902-6BD0-4F39-932A-CC871CA8E500}" destId="{0688D3DF-7912-41F6-BAA0-BD563C63D5CC}" srcOrd="1" destOrd="0" presId="urn:microsoft.com/office/officeart/2005/8/layout/bProcess3"/>
    <dgm:cxn modelId="{4C26C59D-F200-4C73-9020-8140BA91BB7A}" srcId="{96FF349D-C7BC-43E0-BB64-7DD787653D99}" destId="{7E10931D-F7CF-450D-B124-DC482C3117E7}" srcOrd="1" destOrd="0" parTransId="{30EE44DD-2A56-43D1-B5A0-F69A503AC3F5}" sibTransId="{C021469A-FBAE-4EE0-AAF5-84B1DB82E412}"/>
    <dgm:cxn modelId="{2D5765A2-9F1D-4993-8B26-57F3C136F5A7}" type="presOf" srcId="{6A05F51C-93B8-42E9-90EA-746E1BF0EABD}" destId="{E0B58133-EB30-4BE7-8C63-968AE476C16A}" srcOrd="1" destOrd="0" presId="urn:microsoft.com/office/officeart/2005/8/layout/bProcess3"/>
    <dgm:cxn modelId="{0ACDDAAB-499D-439B-B27F-B1643E1327CD}" type="presOf" srcId="{827714E8-3303-49D0-B8D4-719278FB9A59}" destId="{81840054-7B56-49AF-BD84-FAD9E3EFD589}" srcOrd="0" destOrd="0" presId="urn:microsoft.com/office/officeart/2005/8/layout/bProcess3"/>
    <dgm:cxn modelId="{AA8CBAAD-B1FD-4ABB-82A4-520F5EECC360}" type="presOf" srcId="{C021469A-FBAE-4EE0-AAF5-84B1DB82E412}" destId="{503A2421-DF6F-4797-BC2C-66CE548F24F8}" srcOrd="1" destOrd="0" presId="urn:microsoft.com/office/officeart/2005/8/layout/bProcess3"/>
    <dgm:cxn modelId="{DE735BBB-CDD4-4C42-B82F-55DD9408827A}" type="presOf" srcId="{33CDC0A5-10A7-45C8-8930-3A0D58CA07FA}" destId="{47137DA6-5E3E-4B70-B04C-BC43B44E5C84}" srcOrd="1" destOrd="0" presId="urn:microsoft.com/office/officeart/2005/8/layout/bProcess3"/>
    <dgm:cxn modelId="{0C0A27C3-FC6E-44D2-A2D2-294C59C22117}" type="presOf" srcId="{D8B139F5-4A14-4682-AF15-99BD808005B6}" destId="{01D744FB-24A6-4B1E-B82D-53C6DBFA7244}" srcOrd="0" destOrd="0" presId="urn:microsoft.com/office/officeart/2005/8/layout/bProcess3"/>
    <dgm:cxn modelId="{AE78DBC3-C108-4210-BA5E-0D5AD3F2AA32}" type="presOf" srcId="{9B03CB2C-D472-4B7F-9E4F-C31F92D37E97}" destId="{97642506-A2CB-4899-BD83-A66C48C6CB10}" srcOrd="0" destOrd="0" presId="urn:microsoft.com/office/officeart/2005/8/layout/bProcess3"/>
    <dgm:cxn modelId="{71C13BCC-F13C-4FE0-A4C2-CD46ECB457DF}" srcId="{96FF349D-C7BC-43E0-BB64-7DD787653D99}" destId="{827714E8-3303-49D0-B8D4-719278FB9A59}" srcOrd="5" destOrd="0" parTransId="{E02BC26C-D0E4-4BE3-B45B-72A04D627089}" sibTransId="{C4F11F09-CA97-4521-B8BD-6E68BBBCA0CE}"/>
    <dgm:cxn modelId="{8FB552CD-3981-4435-8461-DB0ED52E6BE1}" srcId="{96FF349D-C7BC-43E0-BB64-7DD787653D99}" destId="{D8B139F5-4A14-4682-AF15-99BD808005B6}" srcOrd="3" destOrd="0" parTransId="{6902136D-EB0B-4E31-9C53-22511C12D4D3}" sibTransId="{2ACEF760-0159-438A-9711-CD4D0937A4D4}"/>
    <dgm:cxn modelId="{4717B0CD-8431-4EAC-89D4-1E1E9286F3D1}" type="presOf" srcId="{22A42CD1-470B-40CD-ADC8-EBE4E0DA0FE8}" destId="{E59183D3-FA02-4733-8AD8-2C11700FE402}" srcOrd="0" destOrd="0" presId="urn:microsoft.com/office/officeart/2005/8/layout/bProcess3"/>
    <dgm:cxn modelId="{B27503D4-0871-40D4-B5B6-EE69E83A18A6}" type="presOf" srcId="{C021469A-FBAE-4EE0-AAF5-84B1DB82E412}" destId="{65F72155-73C9-4613-9705-0ECAE38643C3}" srcOrd="0" destOrd="0" presId="urn:microsoft.com/office/officeart/2005/8/layout/bProcess3"/>
    <dgm:cxn modelId="{115CADE1-C42A-4C0F-A2AF-EAEF4B18A0BE}" srcId="{96FF349D-C7BC-43E0-BB64-7DD787653D99}" destId="{398EAFDA-A948-4107-BDAB-5CBF94514C7E}" srcOrd="4" destOrd="0" parTransId="{E406CB6A-BB67-43C8-8CF8-4C6C9B7D2083}" sibTransId="{33CDC0A5-10A7-45C8-8930-3A0D58CA07FA}"/>
    <dgm:cxn modelId="{DD69B5B9-3841-4004-9706-995C25EEB398}" type="presParOf" srcId="{41AA4B36-8D1F-4647-9D64-8D555DC94B30}" destId="{E59183D3-FA02-4733-8AD8-2C11700FE402}" srcOrd="0" destOrd="0" presId="urn:microsoft.com/office/officeart/2005/8/layout/bProcess3"/>
    <dgm:cxn modelId="{5466131C-C299-4943-BAF0-CF7C97D36B3B}" type="presParOf" srcId="{41AA4B36-8D1F-4647-9D64-8D555DC94B30}" destId="{8DE7CB7D-E21A-4758-91E9-940D72F6CA15}" srcOrd="1" destOrd="0" presId="urn:microsoft.com/office/officeart/2005/8/layout/bProcess3"/>
    <dgm:cxn modelId="{434A4792-AF9B-458D-9CE1-4ECB2ADF9D3B}" type="presParOf" srcId="{8DE7CB7D-E21A-4758-91E9-940D72F6CA15}" destId="{E0B58133-EB30-4BE7-8C63-968AE476C16A}" srcOrd="0" destOrd="0" presId="urn:microsoft.com/office/officeart/2005/8/layout/bProcess3"/>
    <dgm:cxn modelId="{DB1A32A8-7CEA-40C9-A2D2-10B457E4450A}" type="presParOf" srcId="{41AA4B36-8D1F-4647-9D64-8D555DC94B30}" destId="{F0621EFC-FF57-4E80-AD11-8A6E931FAC99}" srcOrd="2" destOrd="0" presId="urn:microsoft.com/office/officeart/2005/8/layout/bProcess3"/>
    <dgm:cxn modelId="{6C512F96-FCE9-470A-96DC-F6CDAF8160EC}" type="presParOf" srcId="{41AA4B36-8D1F-4647-9D64-8D555DC94B30}" destId="{65F72155-73C9-4613-9705-0ECAE38643C3}" srcOrd="3" destOrd="0" presId="urn:microsoft.com/office/officeart/2005/8/layout/bProcess3"/>
    <dgm:cxn modelId="{09C31054-94B7-4C2E-A7B0-AA36A12FE597}" type="presParOf" srcId="{65F72155-73C9-4613-9705-0ECAE38643C3}" destId="{503A2421-DF6F-4797-BC2C-66CE548F24F8}" srcOrd="0" destOrd="0" presId="urn:microsoft.com/office/officeart/2005/8/layout/bProcess3"/>
    <dgm:cxn modelId="{DEA6AA7E-6B25-4C69-A726-EEBC5C553CD2}" type="presParOf" srcId="{41AA4B36-8D1F-4647-9D64-8D555DC94B30}" destId="{97642506-A2CB-4899-BD83-A66C48C6CB10}" srcOrd="4" destOrd="0" presId="urn:microsoft.com/office/officeart/2005/8/layout/bProcess3"/>
    <dgm:cxn modelId="{CFEC0B34-977E-41CA-AF2C-80AE45590AD9}" type="presParOf" srcId="{41AA4B36-8D1F-4647-9D64-8D555DC94B30}" destId="{4B4B32E0-DFFB-49CF-B976-CC0378796070}" srcOrd="5" destOrd="0" presId="urn:microsoft.com/office/officeart/2005/8/layout/bProcess3"/>
    <dgm:cxn modelId="{62DC5116-2446-4D22-B401-CAD8863EA4B4}" type="presParOf" srcId="{4B4B32E0-DFFB-49CF-B976-CC0378796070}" destId="{0688D3DF-7912-41F6-BAA0-BD563C63D5CC}" srcOrd="0" destOrd="0" presId="urn:microsoft.com/office/officeart/2005/8/layout/bProcess3"/>
    <dgm:cxn modelId="{8A62AEC1-CE7D-4712-93D9-5D2D3BB700E4}" type="presParOf" srcId="{41AA4B36-8D1F-4647-9D64-8D555DC94B30}" destId="{01D744FB-24A6-4B1E-B82D-53C6DBFA7244}" srcOrd="6" destOrd="0" presId="urn:microsoft.com/office/officeart/2005/8/layout/bProcess3"/>
    <dgm:cxn modelId="{7C2C82B4-0918-406B-863E-DD09D8814125}" type="presParOf" srcId="{41AA4B36-8D1F-4647-9D64-8D555DC94B30}" destId="{6BB34B6C-F8C8-40DB-A0C8-11C804629D08}" srcOrd="7" destOrd="0" presId="urn:microsoft.com/office/officeart/2005/8/layout/bProcess3"/>
    <dgm:cxn modelId="{F8FD2D16-FCBB-4833-B36F-8CEF20945728}" type="presParOf" srcId="{6BB34B6C-F8C8-40DB-A0C8-11C804629D08}" destId="{7E90FE3F-A58E-4FBA-97DA-4A20962B4E95}" srcOrd="0" destOrd="0" presId="urn:microsoft.com/office/officeart/2005/8/layout/bProcess3"/>
    <dgm:cxn modelId="{D9BB2CA0-682B-4A8A-B3AF-04B6F14F0953}" type="presParOf" srcId="{41AA4B36-8D1F-4647-9D64-8D555DC94B30}" destId="{91BEE642-8F85-4A03-B9F4-3929C7FECC46}" srcOrd="8" destOrd="0" presId="urn:microsoft.com/office/officeart/2005/8/layout/bProcess3"/>
    <dgm:cxn modelId="{2A1A09E1-4069-4E4F-8292-D183BADB1E38}" type="presParOf" srcId="{41AA4B36-8D1F-4647-9D64-8D555DC94B30}" destId="{C6A320F7-6120-44D8-BC2A-1726A521DC53}" srcOrd="9" destOrd="0" presId="urn:microsoft.com/office/officeart/2005/8/layout/bProcess3"/>
    <dgm:cxn modelId="{E951F371-EB47-46C1-8CFE-2B1C7C17D18B}" type="presParOf" srcId="{C6A320F7-6120-44D8-BC2A-1726A521DC53}" destId="{47137DA6-5E3E-4B70-B04C-BC43B44E5C84}" srcOrd="0" destOrd="0" presId="urn:microsoft.com/office/officeart/2005/8/layout/bProcess3"/>
    <dgm:cxn modelId="{A6A68F51-6A5E-4CAA-9770-C89F993C2C9C}" type="presParOf" srcId="{41AA4B36-8D1F-4647-9D64-8D555DC94B30}" destId="{81840054-7B56-49AF-BD84-FAD9E3EFD589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7CB7D-E21A-4758-91E9-940D72F6CA15}">
      <dsp:nvSpPr>
        <dsp:cNvPr id="0" name=""/>
        <dsp:cNvSpPr/>
      </dsp:nvSpPr>
      <dsp:spPr>
        <a:xfrm>
          <a:off x="2342302" y="1016054"/>
          <a:ext cx="5071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115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582417" y="1059086"/>
        <a:ext cx="26885" cy="5377"/>
      </dsp:txXfrm>
    </dsp:sp>
    <dsp:sp modelId="{E59183D3-FA02-4733-8AD8-2C11700FE402}">
      <dsp:nvSpPr>
        <dsp:cNvPr id="0" name=""/>
        <dsp:cNvSpPr/>
      </dsp:nvSpPr>
      <dsp:spPr>
        <a:xfrm>
          <a:off x="6210" y="360407"/>
          <a:ext cx="2337892" cy="1402735"/>
        </a:xfrm>
        <a:prstGeom prst="rect">
          <a:avLst/>
        </a:prstGeom>
        <a:solidFill>
          <a:schemeClr val="tx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Take charge</a:t>
          </a:r>
        </a:p>
      </dsp:txBody>
      <dsp:txXfrm>
        <a:off x="6210" y="360407"/>
        <a:ext cx="2337892" cy="1402735"/>
      </dsp:txXfrm>
    </dsp:sp>
    <dsp:sp modelId="{65F72155-73C9-4613-9705-0ECAE38643C3}">
      <dsp:nvSpPr>
        <dsp:cNvPr id="0" name=""/>
        <dsp:cNvSpPr/>
      </dsp:nvSpPr>
      <dsp:spPr>
        <a:xfrm>
          <a:off x="5217910" y="1016054"/>
          <a:ext cx="5071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115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96601"/>
              <a:satOff val="-9027"/>
              <a:lumOff val="878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58024" y="1059086"/>
        <a:ext cx="26885" cy="5377"/>
      </dsp:txXfrm>
    </dsp:sp>
    <dsp:sp modelId="{F0621EFC-FF57-4E80-AD11-8A6E931FAC99}">
      <dsp:nvSpPr>
        <dsp:cNvPr id="0" name=""/>
        <dsp:cNvSpPr/>
      </dsp:nvSpPr>
      <dsp:spPr>
        <a:xfrm>
          <a:off x="2881817" y="360407"/>
          <a:ext cx="2337892" cy="1402735"/>
        </a:xfrm>
        <a:prstGeom prst="rect">
          <a:avLst/>
        </a:prstGeom>
        <a:solidFill>
          <a:schemeClr val="tx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Prioritize debts</a:t>
          </a:r>
        </a:p>
      </dsp:txBody>
      <dsp:txXfrm>
        <a:off x="2881817" y="360407"/>
        <a:ext cx="2337892" cy="1402735"/>
      </dsp:txXfrm>
    </dsp:sp>
    <dsp:sp modelId="{4B4B32E0-DFFB-49CF-B976-CC0378796070}">
      <dsp:nvSpPr>
        <dsp:cNvPr id="0" name=""/>
        <dsp:cNvSpPr/>
      </dsp:nvSpPr>
      <dsp:spPr>
        <a:xfrm>
          <a:off x="1175156" y="1761342"/>
          <a:ext cx="5751214" cy="507115"/>
        </a:xfrm>
        <a:custGeom>
          <a:avLst/>
          <a:gdLst/>
          <a:ahLst/>
          <a:cxnLst/>
          <a:rect l="0" t="0" r="0" b="0"/>
          <a:pathLst>
            <a:path>
              <a:moveTo>
                <a:pt x="5751214" y="0"/>
              </a:moveTo>
              <a:lnTo>
                <a:pt x="5751214" y="270657"/>
              </a:lnTo>
              <a:lnTo>
                <a:pt x="0" y="270657"/>
              </a:lnTo>
              <a:lnTo>
                <a:pt x="0" y="507115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193202"/>
              <a:satOff val="-18055"/>
              <a:lumOff val="1757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906356" y="2012211"/>
        <a:ext cx="288814" cy="5377"/>
      </dsp:txXfrm>
    </dsp:sp>
    <dsp:sp modelId="{97642506-A2CB-4899-BD83-A66C48C6CB10}">
      <dsp:nvSpPr>
        <dsp:cNvPr id="0" name=""/>
        <dsp:cNvSpPr/>
      </dsp:nvSpPr>
      <dsp:spPr>
        <a:xfrm>
          <a:off x="5757425" y="360407"/>
          <a:ext cx="2337892" cy="1402735"/>
        </a:xfrm>
        <a:prstGeom prst="rect">
          <a:avLst/>
        </a:prstGeom>
        <a:solidFill>
          <a:schemeClr val="tx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Power pay</a:t>
          </a:r>
        </a:p>
      </dsp:txBody>
      <dsp:txXfrm>
        <a:off x="5757425" y="360407"/>
        <a:ext cx="2337892" cy="1402735"/>
      </dsp:txXfrm>
    </dsp:sp>
    <dsp:sp modelId="{6BB34B6C-F8C8-40DB-A0C8-11C804629D08}">
      <dsp:nvSpPr>
        <dsp:cNvPr id="0" name=""/>
        <dsp:cNvSpPr/>
      </dsp:nvSpPr>
      <dsp:spPr>
        <a:xfrm>
          <a:off x="2342302" y="2956505"/>
          <a:ext cx="5071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115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289803"/>
              <a:satOff val="-27082"/>
              <a:lumOff val="2636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582417" y="2999536"/>
        <a:ext cx="26885" cy="5377"/>
      </dsp:txXfrm>
    </dsp:sp>
    <dsp:sp modelId="{01D744FB-24A6-4B1E-B82D-53C6DBFA7244}">
      <dsp:nvSpPr>
        <dsp:cNvPr id="0" name=""/>
        <dsp:cNvSpPr/>
      </dsp:nvSpPr>
      <dsp:spPr>
        <a:xfrm>
          <a:off x="6210" y="2300857"/>
          <a:ext cx="2337892" cy="1402735"/>
        </a:xfrm>
        <a:prstGeom prst="rect">
          <a:avLst/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Talk with creditors</a:t>
          </a:r>
        </a:p>
      </dsp:txBody>
      <dsp:txXfrm>
        <a:off x="6210" y="2300857"/>
        <a:ext cx="2337892" cy="1402735"/>
      </dsp:txXfrm>
    </dsp:sp>
    <dsp:sp modelId="{C6A320F7-6120-44D8-BC2A-1726A521DC53}">
      <dsp:nvSpPr>
        <dsp:cNvPr id="0" name=""/>
        <dsp:cNvSpPr/>
      </dsp:nvSpPr>
      <dsp:spPr>
        <a:xfrm>
          <a:off x="5217910" y="2956505"/>
          <a:ext cx="5071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115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386404"/>
              <a:satOff val="-36109"/>
              <a:lumOff val="3515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58024" y="2999536"/>
        <a:ext cx="26885" cy="5377"/>
      </dsp:txXfrm>
    </dsp:sp>
    <dsp:sp modelId="{91BEE642-8F85-4A03-B9F4-3929C7FECC46}">
      <dsp:nvSpPr>
        <dsp:cNvPr id="0" name=""/>
        <dsp:cNvSpPr/>
      </dsp:nvSpPr>
      <dsp:spPr>
        <a:xfrm>
          <a:off x="2881817" y="2300857"/>
          <a:ext cx="2337892" cy="1402735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Get legal counsel</a:t>
          </a:r>
        </a:p>
      </dsp:txBody>
      <dsp:txXfrm>
        <a:off x="2881817" y="2300857"/>
        <a:ext cx="2337892" cy="1402735"/>
      </dsp:txXfrm>
    </dsp:sp>
    <dsp:sp modelId="{81840054-7B56-49AF-BD84-FAD9E3EFD589}">
      <dsp:nvSpPr>
        <dsp:cNvPr id="0" name=""/>
        <dsp:cNvSpPr/>
      </dsp:nvSpPr>
      <dsp:spPr>
        <a:xfrm>
          <a:off x="5757425" y="2300857"/>
          <a:ext cx="2337892" cy="140273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Change behavior</a:t>
          </a:r>
        </a:p>
      </dsp:txBody>
      <dsp:txXfrm>
        <a:off x="5757425" y="2300857"/>
        <a:ext cx="2337892" cy="1402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4B6DC-E046-4ECC-8D96-B817AE415124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F14A8-DE76-4C8A-B941-D3AA765316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5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35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48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F14A8-DE76-4C8A-B941-D3AA7653162F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1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3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395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03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13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78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86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95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348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42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72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90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89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953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8828"/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0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3" y="-1"/>
            <a:ext cx="9144000" cy="4840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35" y="2005948"/>
            <a:ext cx="9195677" cy="488597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4495800"/>
            <a:ext cx="6918461" cy="1466850"/>
          </a:xfrm>
        </p:spPr>
        <p:txBody>
          <a:bodyPr>
            <a:normAutofit/>
          </a:bodyPr>
          <a:lstStyle>
            <a:lvl1pPr algn="l"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08576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8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56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28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25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7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1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0" y="2076450"/>
            <a:ext cx="4038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544841" y="2076450"/>
            <a:ext cx="4267200" cy="3657600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975229" y="2076450"/>
            <a:ext cx="152400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155835" y="2076450"/>
            <a:ext cx="27432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76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244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702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69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3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4268"/>
            <a:ext cx="9144000" cy="944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" y="1621"/>
            <a:ext cx="9143991" cy="100888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1143000" y="381000"/>
            <a:ext cx="2057400" cy="490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200" dirty="0">
                <a:solidFill>
                  <a:schemeClr val="bg1"/>
                </a:solidFill>
              </a:rPr>
              <a:t>Activity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76600" y="439733"/>
            <a:ext cx="5834063" cy="723900"/>
          </a:xfrm>
        </p:spPr>
        <p:txBody>
          <a:bodyPr>
            <a:normAutofit/>
          </a:bodyPr>
          <a:lstStyle>
            <a:lvl1pPr marL="0" indent="0">
              <a:buNone/>
              <a:defRPr sz="2500" b="1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84237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067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88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24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21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73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368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838"/>
            <a:ext cx="8860554" cy="780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307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498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:\Projects\USAF\Training\FTAC_PPT\Assets\6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866601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9187" y="0"/>
            <a:ext cx="6514813" cy="68579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8890425">
            <a:off x="2239599" y="1470688"/>
            <a:ext cx="5613549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rot="18890425">
            <a:off x="2060449" y="6022586"/>
            <a:ext cx="2631586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2552711" y="2819400"/>
            <a:ext cx="2743200" cy="27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677" y="2961130"/>
            <a:ext cx="2493269" cy="2459741"/>
          </a:xfrm>
          <a:prstGeom prst="rect">
            <a:avLst/>
          </a:prstGeom>
        </p:spPr>
      </p:pic>
      <p:sp>
        <p:nvSpPr>
          <p:cNvPr id="19" name="Title 29"/>
          <p:cNvSpPr>
            <a:spLocks noGrp="1"/>
          </p:cNvSpPr>
          <p:nvPr>
            <p:ph type="title" hasCustomPrompt="1"/>
          </p:nvPr>
        </p:nvSpPr>
        <p:spPr>
          <a:xfrm>
            <a:off x="5028575" y="2095500"/>
            <a:ext cx="42672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Deal</a:t>
            </a:r>
            <a:br>
              <a:rPr lang="en-US" dirty="0"/>
            </a:br>
            <a:r>
              <a:rPr lang="en-US" dirty="0"/>
              <a:t>Click to edit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9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teracy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866601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554" y="0"/>
            <a:ext cx="7169446" cy="68579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8890425">
            <a:off x="1335582" y="1470688"/>
            <a:ext cx="5613549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rot="18890425">
            <a:off x="1156432" y="6022586"/>
            <a:ext cx="2631586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1648694" y="2819400"/>
            <a:ext cx="2743200" cy="27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660" y="2961130"/>
            <a:ext cx="2493269" cy="2459741"/>
          </a:xfrm>
          <a:prstGeom prst="rect">
            <a:avLst/>
          </a:prstGeom>
        </p:spPr>
      </p:pic>
      <p:sp>
        <p:nvSpPr>
          <p:cNvPr id="19" name="Title 29"/>
          <p:cNvSpPr>
            <a:spLocks noGrp="1"/>
          </p:cNvSpPr>
          <p:nvPr>
            <p:ph type="title" hasCustomPrompt="1"/>
          </p:nvPr>
        </p:nvSpPr>
        <p:spPr>
          <a:xfrm>
            <a:off x="4540826" y="1790383"/>
            <a:ext cx="42672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Deal</a:t>
            </a:r>
            <a:br>
              <a:rPr lang="en-US" dirty="0"/>
            </a:br>
            <a:r>
              <a:rPr lang="en-US" dirty="0"/>
              <a:t>Click to edit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48233" y="3017520"/>
            <a:ext cx="4572000" cy="2971800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6"/>
              </a:buBlip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71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0" y="1905000"/>
            <a:ext cx="4038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1905000"/>
            <a:ext cx="4267200" cy="3657600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20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038600" y="1905000"/>
            <a:ext cx="152400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219206" y="1905000"/>
            <a:ext cx="27432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7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9612" y="1869140"/>
            <a:ext cx="2667000" cy="4120179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2000"/>
            </a:lvl1pPr>
            <a:lvl2pPr marL="742950" indent="-285750">
              <a:buFontTx/>
              <a:buBlip>
                <a:blip r:embed="rId4"/>
              </a:buBlip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2057400" indent="-22860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9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105399" y="1905000"/>
            <a:ext cx="4038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05000"/>
            <a:ext cx="4343400" cy="3657600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20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4905006" y="1905000"/>
            <a:ext cx="200394" cy="3657600"/>
            <a:chOff x="4219206" y="1905000"/>
            <a:chExt cx="200394" cy="36576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4267200" y="1905000"/>
              <a:ext cx="152400" cy="3657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4219206" y="1905000"/>
              <a:ext cx="27432" cy="3657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/>
          <p:cNvSpPr>
            <a:spLocks noGrp="1"/>
          </p:cNvSpPr>
          <p:nvPr userDrawn="1"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1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-27432" y="420624"/>
            <a:ext cx="9171432" cy="38526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648200"/>
            <a:ext cx="2743200" cy="9144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 userDrawn="1"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800" y="2209800"/>
            <a:ext cx="2743200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1"/>
          </p:nvPr>
        </p:nvSpPr>
        <p:spPr>
          <a:xfrm>
            <a:off x="3200400" y="4648200"/>
            <a:ext cx="2743200" cy="91440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200400" y="2209800"/>
            <a:ext cx="2743200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00" y="4648200"/>
            <a:ext cx="2743200" cy="9144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096000" y="2209800"/>
            <a:ext cx="2743200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4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6510"/>
            <a:ext cx="8607570" cy="780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43272"/>
            <a:ext cx="9144000" cy="1633728"/>
          </a:xfrm>
          <a:prstGeom prst="rect">
            <a:avLst/>
          </a:prstGeom>
        </p:spPr>
      </p:pic>
      <p:sp>
        <p:nvSpPr>
          <p:cNvPr id="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04800" y="4191000"/>
            <a:ext cx="6248400" cy="652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04800" y="5443537"/>
            <a:ext cx="6248400" cy="652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843272"/>
            <a:ext cx="9144000" cy="1097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0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2BEC2-298C-481B-95CA-8384A9F71FBC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5CA01-BB88-453E-A2A8-FCAE7AABC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09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16" r:id="rId4"/>
    <p:sldLayoutId id="2147483705" r:id="rId5"/>
    <p:sldLayoutId id="214748371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4" r:id="rId14"/>
    <p:sldLayoutId id="2147483729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838"/>
            <a:ext cx="8860554" cy="78029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2640"/>
            <a:ext cx="9144000" cy="100279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826903" y="60888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1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6" Type="http://schemas.openxmlformats.org/officeDocument/2006/relationships/hyperlink" Target="http://www.annualcreditreport.com/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yairforcebenefits.altess.army.mil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Relationship Id="rId4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1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Relationship Id="rId4" Type="http://schemas.openxmlformats.org/officeDocument/2006/relationships/image" Target="../media/image8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8.xml"/><Relationship Id="rId6" Type="http://schemas.openxmlformats.org/officeDocument/2006/relationships/image" Target="../media/image7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9.xml"/><Relationship Id="rId5" Type="http://schemas.openxmlformats.org/officeDocument/2006/relationships/hyperlink" Target="https://www.edmunds.com/tco.html" TargetMode="External"/><Relationship Id="rId4" Type="http://schemas.openxmlformats.org/officeDocument/2006/relationships/image" Target="../media/image101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0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2.xml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4.xml"/><Relationship Id="rId5" Type="http://schemas.openxmlformats.org/officeDocument/2006/relationships/comments" Target="../comments/comment1.xml"/><Relationship Id="rId4" Type="http://schemas.openxmlformats.org/officeDocument/2006/relationships/image" Target="../media/image10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5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8.xml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9.xml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117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0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0.xml"/><Relationship Id="rId4" Type="http://schemas.openxmlformats.org/officeDocument/2006/relationships/image" Target="../media/image3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FDE8-A622-4625-A16F-CC5DA3197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896" y="4857537"/>
            <a:ext cx="8247183" cy="1466850"/>
          </a:xfrm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sz="3000" b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</a:t>
            </a:r>
            <a:br>
              <a:rPr lang="en-US" sz="3000" b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Force Financial Readiness</a:t>
            </a: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Duty Station – Officers Course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31425" y="3265714"/>
            <a:ext cx="2421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Times Bold Italic" pitchFamily="18" charset="0"/>
              </a:rPr>
              <a:t>Personal Financial Readiness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161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0217" y="1790383"/>
            <a:ext cx="4267200" cy="114300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0" y="2968728"/>
            <a:ext cx="4572000" cy="2971800"/>
          </a:xfrm>
        </p:spPr>
        <p:txBody>
          <a:bodyPr/>
          <a:lstStyle/>
          <a:p>
            <a:r>
              <a:rPr lang="en-US" dirty="0"/>
              <a:t>Understanding Military Pay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521" y="3393599"/>
            <a:ext cx="1593966" cy="15939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851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5" y="1966569"/>
            <a:ext cx="3958476" cy="355735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LES Beat the Bell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645AE-3EAA-4F08-8E32-AB3DFCFCCB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75142">
            <a:off x="3907806" y="1452139"/>
            <a:ext cx="4901650" cy="374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137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3247-46C3-4092-AAD4-008E05494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Allotments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C010E2-40D9-41C7-9300-665AF1461CBE}"/>
              </a:ext>
            </a:extLst>
          </p:cNvPr>
          <p:cNvGrpSpPr/>
          <p:nvPr/>
        </p:nvGrpSpPr>
        <p:grpSpPr>
          <a:xfrm>
            <a:off x="729761" y="1417638"/>
            <a:ext cx="3456981" cy="4051177"/>
            <a:chOff x="634599" y="1637400"/>
            <a:chExt cx="3654285" cy="49377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12EE85-CF0E-410D-9E63-D81458723010}"/>
                </a:ext>
              </a:extLst>
            </p:cNvPr>
            <p:cNvSpPr/>
            <p:nvPr/>
          </p:nvSpPr>
          <p:spPr>
            <a:xfrm>
              <a:off x="634599" y="1637400"/>
              <a:ext cx="3654285" cy="493776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F24EEE41-DBF4-46D5-9C70-A48505B2DAE5}"/>
                </a:ext>
              </a:extLst>
            </p:cNvPr>
            <p:cNvSpPr/>
            <p:nvPr/>
          </p:nvSpPr>
          <p:spPr>
            <a:xfrm>
              <a:off x="817313" y="5162618"/>
              <a:ext cx="3288857" cy="1280160"/>
            </a:xfrm>
            <a:custGeom>
              <a:avLst/>
              <a:gdLst>
                <a:gd name="connsiteX0" fmla="*/ 0 w 3288857"/>
                <a:gd name="connsiteY0" fmla="*/ 0 h 730822"/>
                <a:gd name="connsiteX1" fmla="*/ 3288857 w 3288857"/>
                <a:gd name="connsiteY1" fmla="*/ 0 h 730822"/>
                <a:gd name="connsiteX2" fmla="*/ 3288857 w 3288857"/>
                <a:gd name="connsiteY2" fmla="*/ 730822 h 730822"/>
                <a:gd name="connsiteX3" fmla="*/ 0 w 3288857"/>
                <a:gd name="connsiteY3" fmla="*/ 730822 h 730822"/>
                <a:gd name="connsiteX4" fmla="*/ 0 w 3288857"/>
                <a:gd name="connsiteY4" fmla="*/ 0 h 73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8857" h="730822">
                  <a:moveTo>
                    <a:pt x="0" y="0"/>
                  </a:moveTo>
                  <a:lnTo>
                    <a:pt x="3288857" y="0"/>
                  </a:lnTo>
                  <a:lnTo>
                    <a:pt x="3288857" y="730822"/>
                  </a:lnTo>
                  <a:lnTo>
                    <a:pt x="0" y="730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A6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91440" bIns="182880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/>
                <a:t>Individual, institution, business</a:t>
              </a:r>
            </a:p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Maximum </a:t>
              </a:r>
              <a:r>
                <a:rPr lang="en-US" sz="2000" kern="1200" dirty="0"/>
                <a:t>of six</a:t>
              </a: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078264D4-4D71-4AB1-90C4-78F61AA13512}"/>
                </a:ext>
              </a:extLst>
            </p:cNvPr>
            <p:cNvSpPr/>
            <p:nvPr/>
          </p:nvSpPr>
          <p:spPr>
            <a:xfrm>
              <a:off x="817313" y="4714536"/>
              <a:ext cx="3288857" cy="390864"/>
            </a:xfrm>
            <a:custGeom>
              <a:avLst/>
              <a:gdLst>
                <a:gd name="connsiteX0" fmla="*/ 0 w 3288857"/>
                <a:gd name="connsiteY0" fmla="*/ 0 h 429950"/>
                <a:gd name="connsiteX1" fmla="*/ 3288857 w 3288857"/>
                <a:gd name="connsiteY1" fmla="*/ 0 h 429950"/>
                <a:gd name="connsiteX2" fmla="*/ 3288857 w 3288857"/>
                <a:gd name="connsiteY2" fmla="*/ 429950 h 429950"/>
                <a:gd name="connsiteX3" fmla="*/ 0 w 3288857"/>
                <a:gd name="connsiteY3" fmla="*/ 429950 h 429950"/>
                <a:gd name="connsiteX4" fmla="*/ 0 w 3288857"/>
                <a:gd name="connsiteY4" fmla="*/ 0 h 42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8857" h="429950">
                  <a:moveTo>
                    <a:pt x="0" y="0"/>
                  </a:moveTo>
                  <a:lnTo>
                    <a:pt x="3288857" y="0"/>
                  </a:lnTo>
                  <a:lnTo>
                    <a:pt x="3288857" y="429950"/>
                  </a:lnTo>
                  <a:lnTo>
                    <a:pt x="0" y="4299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/>
                <a:t>Discretionary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BD6BDA-4DEE-4FF5-A136-60D0352E19AA}"/>
              </a:ext>
            </a:extLst>
          </p:cNvPr>
          <p:cNvGrpSpPr/>
          <p:nvPr/>
        </p:nvGrpSpPr>
        <p:grpSpPr>
          <a:xfrm>
            <a:off x="4517637" y="1417638"/>
            <a:ext cx="3456981" cy="4051177"/>
            <a:chOff x="5029147" y="1637400"/>
            <a:chExt cx="3654285" cy="49377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30BA10-E013-4F54-A1A7-01365F0395A7}"/>
                </a:ext>
              </a:extLst>
            </p:cNvPr>
            <p:cNvSpPr/>
            <p:nvPr/>
          </p:nvSpPr>
          <p:spPr>
            <a:xfrm>
              <a:off x="5029147" y="1637400"/>
              <a:ext cx="3654285" cy="493776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423DDB2-D0C2-458A-B8A2-E71ACFE4D76A}"/>
                </a:ext>
              </a:extLst>
            </p:cNvPr>
            <p:cNvGrpSpPr/>
            <p:nvPr/>
          </p:nvGrpSpPr>
          <p:grpSpPr>
            <a:xfrm>
              <a:off x="5211862" y="1809368"/>
              <a:ext cx="3288857" cy="4633410"/>
              <a:chOff x="5211862" y="1809368"/>
              <a:chExt cx="3288857" cy="463341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2A3F738-D10C-42FD-AB80-4B5D8B12A1BE}"/>
                  </a:ext>
                </a:extLst>
              </p:cNvPr>
              <p:cNvSpPr/>
              <p:nvPr/>
            </p:nvSpPr>
            <p:spPr>
              <a:xfrm>
                <a:off x="5211862" y="1809368"/>
                <a:ext cx="3288857" cy="2794453"/>
              </a:xfrm>
              <a:prstGeom prst="rect">
                <a:avLst/>
              </a:prstGeom>
              <a:blipFill dpi="0" rotWithShape="1">
                <a:blip r:embed="rId3" cstate="screen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E27D050-99F6-4FF3-A43A-8707273E4E16}"/>
                  </a:ext>
                </a:extLst>
              </p:cNvPr>
              <p:cNvSpPr/>
              <p:nvPr/>
            </p:nvSpPr>
            <p:spPr>
              <a:xfrm>
                <a:off x="5211862" y="5162618"/>
                <a:ext cx="3288857" cy="1280160"/>
              </a:xfrm>
              <a:custGeom>
                <a:avLst/>
                <a:gdLst>
                  <a:gd name="connsiteX0" fmla="*/ 0 w 3288857"/>
                  <a:gd name="connsiteY0" fmla="*/ 0 h 730822"/>
                  <a:gd name="connsiteX1" fmla="*/ 3288857 w 3288857"/>
                  <a:gd name="connsiteY1" fmla="*/ 0 h 730822"/>
                  <a:gd name="connsiteX2" fmla="*/ 3288857 w 3288857"/>
                  <a:gd name="connsiteY2" fmla="*/ 730822 h 730822"/>
                  <a:gd name="connsiteX3" fmla="*/ 0 w 3288857"/>
                  <a:gd name="connsiteY3" fmla="*/ 730822 h 730822"/>
                  <a:gd name="connsiteX4" fmla="*/ 0 w 3288857"/>
                  <a:gd name="connsiteY4" fmla="*/ 0 h 730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8857" h="730822">
                    <a:moveTo>
                      <a:pt x="0" y="0"/>
                    </a:moveTo>
                    <a:lnTo>
                      <a:pt x="3288857" y="0"/>
                    </a:lnTo>
                    <a:lnTo>
                      <a:pt x="3288857" y="730822"/>
                    </a:lnTo>
                    <a:lnTo>
                      <a:pt x="0" y="7308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A6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2880" tIns="182880" rIns="91440" bIns="182880" numCol="1" spcCol="1270" anchor="ctr" anchorCtr="0">
                <a:noAutofit/>
              </a:bodyPr>
              <a:lstStyle/>
              <a:p>
                <a:pPr lvl="0" algn="l" defTabSz="10668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kern="1200" dirty="0"/>
                  <a:t>Designated agency or purpose</a:t>
                </a:r>
              </a:p>
              <a:p>
                <a:pPr lvl="0" algn="l" defTabSz="10668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kern="1200" dirty="0"/>
                  <a:t>No limit</a:t>
                </a: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33F4C9A8-3E65-4084-B714-D7C9EA2A7B3D}"/>
                  </a:ext>
                </a:extLst>
              </p:cNvPr>
              <p:cNvSpPr/>
              <p:nvPr/>
            </p:nvSpPr>
            <p:spPr>
              <a:xfrm>
                <a:off x="5211862" y="4675450"/>
                <a:ext cx="3288857" cy="429950"/>
              </a:xfrm>
              <a:custGeom>
                <a:avLst/>
                <a:gdLst>
                  <a:gd name="connsiteX0" fmla="*/ 0 w 3288857"/>
                  <a:gd name="connsiteY0" fmla="*/ 0 h 429950"/>
                  <a:gd name="connsiteX1" fmla="*/ 3288857 w 3288857"/>
                  <a:gd name="connsiteY1" fmla="*/ 0 h 429950"/>
                  <a:gd name="connsiteX2" fmla="*/ 3288857 w 3288857"/>
                  <a:gd name="connsiteY2" fmla="*/ 429950 h 429950"/>
                  <a:gd name="connsiteX3" fmla="*/ 0 w 3288857"/>
                  <a:gd name="connsiteY3" fmla="*/ 429950 h 429950"/>
                  <a:gd name="connsiteX4" fmla="*/ 0 w 3288857"/>
                  <a:gd name="connsiteY4" fmla="*/ 0 h 42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8857" h="429950">
                    <a:moveTo>
                      <a:pt x="0" y="0"/>
                    </a:moveTo>
                    <a:lnTo>
                      <a:pt x="3288857" y="0"/>
                    </a:lnTo>
                    <a:lnTo>
                      <a:pt x="3288857" y="429950"/>
                    </a:lnTo>
                    <a:lnTo>
                      <a:pt x="0" y="42995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lvl="0" algn="ctr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kern="1200" dirty="0"/>
                  <a:t>Non-discretionary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801" y="1634686"/>
            <a:ext cx="3133092" cy="2216223"/>
          </a:xfrm>
          <a:prstGeom prst="rect">
            <a:avLst/>
          </a:prstGeom>
          <a:blipFill dpi="0"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28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905000"/>
            <a:ext cx="4343400" cy="4495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Overpayments and underpayments.</a:t>
            </a:r>
          </a:p>
          <a:p>
            <a:pPr>
              <a:spcAft>
                <a:spcPts val="600"/>
              </a:spcAft>
            </a:pPr>
            <a:r>
              <a:rPr lang="en-US" dirty="0"/>
              <a:t>Unexpected repayments.</a:t>
            </a:r>
          </a:p>
          <a:p>
            <a:pPr>
              <a:spcAft>
                <a:spcPts val="600"/>
              </a:spcAft>
            </a:pPr>
            <a:r>
              <a:rPr lang="en-US" dirty="0"/>
              <a:t>Permanent change of station (PCS) and deployment pay issues.</a:t>
            </a:r>
          </a:p>
          <a:p>
            <a:pPr>
              <a:spcAft>
                <a:spcPts val="600"/>
              </a:spcAft>
            </a:pPr>
            <a:r>
              <a:rPr lang="en-US" dirty="0"/>
              <a:t>Changes in dependent status.</a:t>
            </a:r>
          </a:p>
          <a:p>
            <a:pPr>
              <a:spcAft>
                <a:spcPts val="600"/>
              </a:spcAft>
            </a:pPr>
            <a:r>
              <a:rPr lang="en-US" dirty="0"/>
              <a:t>Starting and stopping allotments.</a:t>
            </a:r>
          </a:p>
          <a:p>
            <a:pPr>
              <a:spcAft>
                <a:spcPts val="600"/>
              </a:spcAft>
            </a:pPr>
            <a:r>
              <a:rPr lang="en-US" dirty="0"/>
              <a:t>Too many allotments.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20B2D-2485-4C20-91F8-6E46388F4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Pay Problems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97D35-2AA5-4FC7-8082-C4F9EBA422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674" y="1891839"/>
            <a:ext cx="4033326" cy="3677688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71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5ED49-E8C8-4B43-8F85-74615669B5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38074" y="91065"/>
            <a:ext cx="4395355" cy="1143000"/>
          </a:xfrm>
        </p:spPr>
        <p:txBody>
          <a:bodyPr>
            <a:normAutofit/>
          </a:bodyPr>
          <a:lstStyle/>
          <a:p>
            <a:r>
              <a:rPr lang="en-US" sz="2500" dirty="0"/>
              <a:t>The Rockefeller File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4268"/>
            <a:ext cx="9144000" cy="94488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762" y="1548661"/>
            <a:ext cx="5824838" cy="4044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167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Your pay is </a:t>
            </a:r>
            <a:r>
              <a:rPr lang="en-US" i="1" dirty="0"/>
              <a:t>your</a:t>
            </a:r>
            <a:r>
              <a:rPr lang="en-US" dirty="0"/>
              <a:t> responsibility.</a:t>
            </a:r>
          </a:p>
          <a:p>
            <a:r>
              <a:rPr lang="en-US" dirty="0"/>
              <a:t>Verify that every LES is correct.</a:t>
            </a:r>
          </a:p>
          <a:p>
            <a:r>
              <a:rPr lang="en-US" dirty="0"/>
              <a:t>Correct discrepancies immediately.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Finally, remember . . .</a:t>
            </a:r>
          </a:p>
        </p:txBody>
      </p:sp>
    </p:spTree>
    <p:extLst>
      <p:ext uri="{BB962C8B-B14F-4D97-AF65-F5344CB8AC3E}">
        <p14:creationId xmlns:p14="http://schemas.microsoft.com/office/powerpoint/2010/main" val="804052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7152"/>
            <a:ext cx="9144000" cy="229209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TOPIC TWO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5346552"/>
            <a:ext cx="6248400" cy="652463"/>
          </a:xfrm>
        </p:spPr>
        <p:txBody>
          <a:bodyPr>
            <a:noAutofit/>
          </a:bodyPr>
          <a:lstStyle/>
          <a:p>
            <a:r>
              <a:rPr lang="en-US" sz="4000" b="1" dirty="0"/>
              <a:t>MANAGE YOUR MONEY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274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 a spending plan.</a:t>
            </a:r>
          </a:p>
          <a:p>
            <a:r>
              <a:rPr lang="en-US" dirty="0"/>
              <a:t>Choose a bank or credit union.</a:t>
            </a:r>
          </a:p>
          <a:p>
            <a:r>
              <a:rPr lang="en-US" dirty="0"/>
              <a:t>Set saving and investing goals.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272" y="3210339"/>
            <a:ext cx="1998447" cy="1990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9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E873-C988-4661-A031-F26B3A08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Spending Plan Worksheet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192780-1D43-491B-9A54-570784E7C5A1}"/>
              </a:ext>
            </a:extLst>
          </p:cNvPr>
          <p:cNvGrpSpPr/>
          <p:nvPr/>
        </p:nvGrpSpPr>
        <p:grpSpPr>
          <a:xfrm>
            <a:off x="748141" y="1263458"/>
            <a:ext cx="7709518" cy="5168515"/>
            <a:chOff x="748141" y="1263458"/>
            <a:chExt cx="7709518" cy="51685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2CD7A7-42F7-4D5B-A6C5-A90C95640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41" y="1263458"/>
              <a:ext cx="7709518" cy="5168515"/>
            </a:xfrm>
            <a:prstGeom prst="rect">
              <a:avLst/>
            </a:prstGeom>
            <a:solidFill>
              <a:srgbClr val="DDE4FF"/>
            </a:solidFill>
            <a:ln>
              <a:solidFill>
                <a:schemeClr val="tx1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9C2BA2-0DB4-43BA-8494-60D00F48E293}"/>
                </a:ext>
              </a:extLst>
            </p:cNvPr>
            <p:cNvSpPr/>
            <p:nvPr/>
          </p:nvSpPr>
          <p:spPr>
            <a:xfrm>
              <a:off x="6466788" y="4260915"/>
              <a:ext cx="537327" cy="141403"/>
            </a:xfrm>
            <a:prstGeom prst="rect">
              <a:avLst/>
            </a:prstGeom>
            <a:solidFill>
              <a:srgbClr val="DD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B9AF59-C631-458E-9858-32625273EDD8}"/>
                </a:ext>
              </a:extLst>
            </p:cNvPr>
            <p:cNvSpPr/>
            <p:nvPr/>
          </p:nvSpPr>
          <p:spPr>
            <a:xfrm>
              <a:off x="6466787" y="4482888"/>
              <a:ext cx="537327" cy="141403"/>
            </a:xfrm>
            <a:prstGeom prst="rect">
              <a:avLst/>
            </a:prstGeom>
            <a:solidFill>
              <a:srgbClr val="DD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05D690-E086-447C-B35C-E81FB6A20436}"/>
                </a:ext>
              </a:extLst>
            </p:cNvPr>
            <p:cNvSpPr/>
            <p:nvPr/>
          </p:nvSpPr>
          <p:spPr>
            <a:xfrm>
              <a:off x="6453875" y="4870515"/>
              <a:ext cx="537327" cy="141403"/>
            </a:xfrm>
            <a:prstGeom prst="rect">
              <a:avLst/>
            </a:prstGeom>
            <a:solidFill>
              <a:srgbClr val="DD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B28051-5EAA-4891-A29A-F016F9834C41}"/>
                </a:ext>
              </a:extLst>
            </p:cNvPr>
            <p:cNvSpPr/>
            <p:nvPr/>
          </p:nvSpPr>
          <p:spPr>
            <a:xfrm>
              <a:off x="7455767" y="4870515"/>
              <a:ext cx="537327" cy="141403"/>
            </a:xfrm>
            <a:prstGeom prst="rect">
              <a:avLst/>
            </a:prstGeom>
            <a:solidFill>
              <a:srgbClr val="DD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FD1FA8-1F9B-45C5-93DB-32437A1A2B1C}"/>
                </a:ext>
              </a:extLst>
            </p:cNvPr>
            <p:cNvSpPr/>
            <p:nvPr/>
          </p:nvSpPr>
          <p:spPr>
            <a:xfrm>
              <a:off x="6466787" y="5594542"/>
              <a:ext cx="537327" cy="141403"/>
            </a:xfrm>
            <a:prstGeom prst="rect">
              <a:avLst/>
            </a:prstGeom>
            <a:solidFill>
              <a:srgbClr val="DD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0A1D3A-9BFC-4B6C-A29B-F1E0B065CF18}"/>
                </a:ext>
              </a:extLst>
            </p:cNvPr>
            <p:cNvSpPr/>
            <p:nvPr/>
          </p:nvSpPr>
          <p:spPr>
            <a:xfrm>
              <a:off x="6466787" y="5821228"/>
              <a:ext cx="537327" cy="141403"/>
            </a:xfrm>
            <a:prstGeom prst="rect">
              <a:avLst/>
            </a:prstGeom>
            <a:solidFill>
              <a:srgbClr val="DD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F1106A-3839-48B5-A8BA-AC720A25F6E9}"/>
                </a:ext>
              </a:extLst>
            </p:cNvPr>
            <p:cNvSpPr/>
            <p:nvPr/>
          </p:nvSpPr>
          <p:spPr>
            <a:xfrm>
              <a:off x="6463813" y="6006814"/>
              <a:ext cx="537327" cy="141403"/>
            </a:xfrm>
            <a:prstGeom prst="rect">
              <a:avLst/>
            </a:prstGeom>
            <a:solidFill>
              <a:srgbClr val="DD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A2C647-E7C0-4B40-8FC8-CF2574CFD4C4}"/>
                </a:ext>
              </a:extLst>
            </p:cNvPr>
            <p:cNvSpPr/>
            <p:nvPr/>
          </p:nvSpPr>
          <p:spPr>
            <a:xfrm>
              <a:off x="6463813" y="6198476"/>
              <a:ext cx="537327" cy="141403"/>
            </a:xfrm>
            <a:prstGeom prst="rect">
              <a:avLst/>
            </a:prstGeom>
            <a:solidFill>
              <a:srgbClr val="DD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BAEA1D-D160-4902-8EA6-ABBE5D247C8F}"/>
                </a:ext>
              </a:extLst>
            </p:cNvPr>
            <p:cNvSpPr/>
            <p:nvPr/>
          </p:nvSpPr>
          <p:spPr>
            <a:xfrm>
              <a:off x="7465706" y="6198475"/>
              <a:ext cx="537327" cy="141403"/>
            </a:xfrm>
            <a:prstGeom prst="rect">
              <a:avLst/>
            </a:prstGeom>
            <a:solidFill>
              <a:srgbClr val="DD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392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E873-C988-4661-A031-F26B3A08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Reductions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41" y="1263458"/>
            <a:ext cx="7709518" cy="51685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own Arrow 3"/>
          <p:cNvSpPr/>
          <p:nvPr/>
        </p:nvSpPr>
        <p:spPr>
          <a:xfrm rot="19007824">
            <a:off x="436856" y="4708190"/>
            <a:ext cx="622570" cy="680936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3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5A8D2B-B2DB-404A-9A61-7038B6C41366}"/>
              </a:ext>
            </a:extLst>
          </p:cNvPr>
          <p:cNvSpPr/>
          <p:nvPr/>
        </p:nvSpPr>
        <p:spPr>
          <a:xfrm>
            <a:off x="4038600" y="1905000"/>
            <a:ext cx="252743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4B154FE-EB20-4518-82B2-13654D3DF1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1641959"/>
            <a:ext cx="4038600" cy="29898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A74CC-D129-494B-AFBA-B62A0A7A2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1525" y="1905000"/>
            <a:ext cx="4267200" cy="365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Breaks</a:t>
            </a:r>
          </a:p>
          <a:p>
            <a:r>
              <a:rPr lang="en-US" dirty="0"/>
              <a:t>Classroom logistics</a:t>
            </a:r>
          </a:p>
          <a:p>
            <a:r>
              <a:rPr lang="en-US" dirty="0"/>
              <a:t>Cell phones</a:t>
            </a:r>
          </a:p>
          <a:p>
            <a:r>
              <a:rPr lang="en-US" dirty="0"/>
              <a:t>Respect contributions of others</a:t>
            </a:r>
          </a:p>
          <a:p>
            <a:r>
              <a:rPr lang="en-US" dirty="0"/>
              <a:t>Sidebar conversations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98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Expenses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7" y="1669996"/>
            <a:ext cx="7291126" cy="3785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9545" y="1391074"/>
            <a:ext cx="13130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01463" y="1398456"/>
            <a:ext cx="11779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70786" y="1388931"/>
            <a:ext cx="17526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63869" y="1385286"/>
            <a:ext cx="11284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14361" y="5361884"/>
            <a:ext cx="23139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Personal and Family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68061" y="5352359"/>
            <a:ext cx="11806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02819" y="5361884"/>
            <a:ext cx="16620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Uncategorized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666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DTIR: How Much is Too Much?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051705"/>
              </p:ext>
            </p:extLst>
          </p:nvPr>
        </p:nvGraphicFramePr>
        <p:xfrm>
          <a:off x="914400" y="1943100"/>
          <a:ext cx="7327900" cy="325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r>
                        <a:rPr lang="en-US" sz="2400" dirty="0"/>
                        <a:t>Without Mortgage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With Mortgage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u="sng" dirty="0"/>
                        <a:t>&lt;</a:t>
                      </a:r>
                      <a:r>
                        <a:rPr lang="en-US" sz="2400" dirty="0"/>
                        <a:t>15%: Well-positioned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u="sng" dirty="0"/>
                        <a:t>&lt;</a:t>
                      </a:r>
                      <a:r>
                        <a:rPr lang="en-US" sz="2400" dirty="0"/>
                        <a:t>36%:</a:t>
                      </a:r>
                      <a:r>
                        <a:rPr lang="en-US" sz="2400" baseline="0" dirty="0"/>
                        <a:t> Well-positioned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/>
                        <a:t>16%-20%:</a:t>
                      </a:r>
                      <a:r>
                        <a:rPr lang="en-US" sz="2400" baseline="0" dirty="0"/>
                        <a:t> Fully extended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/>
                        <a:t>37%-42%: Fully extended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/>
                        <a:t>21%-30%: Overextended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/>
                        <a:t>43%-49% Overextended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/>
                        <a:t>&gt;30%:</a:t>
                      </a:r>
                      <a:r>
                        <a:rPr lang="en-US" sz="2400" baseline="0" dirty="0"/>
                        <a:t> Seek help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u="sng" dirty="0"/>
                        <a:t>&gt;</a:t>
                      </a:r>
                      <a:r>
                        <a:rPr lang="en-US" sz="2400" dirty="0"/>
                        <a:t>50%: Seek help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35542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Worth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0"/>
          </p:nvPr>
        </p:nvSpPr>
        <p:spPr>
          <a:xfrm>
            <a:off x="824345" y="1444772"/>
            <a:ext cx="7348106" cy="11687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What you own</a:t>
            </a:r>
          </a:p>
          <a:p>
            <a:pPr marL="0" indent="0" defTabSz="466725">
              <a:buNone/>
              <a:tabLst>
                <a:tab pos="2743200" algn="l"/>
                <a:tab pos="2797175" algn="l"/>
                <a:tab pos="2914650" algn="l"/>
                <a:tab pos="3540125" algn="l"/>
              </a:tabLst>
            </a:pPr>
            <a:r>
              <a:rPr lang="en-US" b="1" dirty="0">
                <a:sym typeface="Symbol" panose="05050102010706020507" pitchFamily="18" charset="2"/>
              </a:rPr>
              <a:t>                                     </a:t>
            </a:r>
            <a:r>
              <a:rPr lang="en-US" dirty="0">
                <a:sym typeface="Symbol" panose="05050102010706020507" pitchFamily="18" charset="2"/>
              </a:rPr>
              <a:t>–</a:t>
            </a:r>
            <a:r>
              <a:rPr lang="en-US" b="1" dirty="0">
                <a:sym typeface="Symbol" panose="05050102010706020507" pitchFamily="18" charset="2"/>
              </a:rPr>
              <a:t> </a:t>
            </a:r>
            <a:r>
              <a:rPr lang="en-US" u="sng" dirty="0"/>
              <a:t>What you owe</a:t>
            </a:r>
          </a:p>
          <a:p>
            <a:pPr marL="0" indent="0">
              <a:buNone/>
            </a:pPr>
            <a:r>
              <a:rPr lang="en-US" dirty="0"/>
              <a:t>		           = Net worth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65100" y="2757421"/>
            <a:ext cx="8813800" cy="2741748"/>
            <a:chOff x="165100" y="2652646"/>
            <a:chExt cx="8813800" cy="27417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100" y="2652646"/>
              <a:ext cx="8813800" cy="274174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838951" y="3248820"/>
              <a:ext cx="1333500" cy="660400"/>
            </a:xfrm>
            <a:prstGeom prst="rect">
              <a:avLst/>
            </a:prstGeom>
            <a:solidFill>
              <a:srgbClr val="D0D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dirty="0">
                  <a:solidFill>
                    <a:schemeClr val="tx1"/>
                  </a:solidFill>
                </a:rPr>
                <a:t>210,120.00</a:t>
              </a:r>
            </a:p>
            <a:p>
              <a:pPr algn="r"/>
              <a:r>
                <a:rPr lang="en-US" sz="1600" dirty="0">
                  <a:solidFill>
                    <a:schemeClr val="tx1"/>
                  </a:solidFill>
                </a:rPr>
                <a:t>196,845.18</a:t>
              </a:r>
            </a:p>
            <a:p>
              <a:pPr algn="r"/>
              <a:r>
                <a:rPr lang="en-US" sz="1600" dirty="0">
                  <a:solidFill>
                    <a:schemeClr val="tx1"/>
                  </a:solidFill>
                </a:rPr>
                <a:t>13,274.82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748463" y="3424238"/>
              <a:ext cx="1462087" cy="9525"/>
            </a:xfrm>
            <a:prstGeom prst="line">
              <a:avLst/>
            </a:prstGeom>
            <a:ln w="9525">
              <a:solidFill>
                <a:srgbClr val="A8A9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746080" y="3681410"/>
              <a:ext cx="1462087" cy="9525"/>
            </a:xfrm>
            <a:prstGeom prst="line">
              <a:avLst/>
            </a:prstGeom>
            <a:ln w="9525">
              <a:solidFill>
                <a:srgbClr val="A8A9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81481" y="2543175"/>
            <a:ext cx="623369" cy="311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01050" y="2390775"/>
            <a:ext cx="697345" cy="3267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604" y="4128295"/>
            <a:ext cx="9016915" cy="152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763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Deployment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TDY</a:t>
            </a:r>
            <a:br>
              <a:rPr lang="en-US" dirty="0"/>
            </a:br>
            <a:endParaRPr lang="en-US" dirty="0"/>
          </a:p>
          <a:p>
            <a:r>
              <a:rPr lang="en-US" dirty="0"/>
              <a:t>PCS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Budget Challenges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3066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Banking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645AE-3EAA-4F08-8E32-AB3DFCFCCB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142">
            <a:off x="465888" y="1777002"/>
            <a:ext cx="2856408" cy="369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8645AE-3EAA-4F08-8E32-AB3DFCFCCB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295">
            <a:off x="1747815" y="2349263"/>
            <a:ext cx="2855850" cy="369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4876800" y="1891289"/>
            <a:ext cx="4147930" cy="36576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6"/>
              </a:buBlip>
            </a:pPr>
            <a:r>
              <a:rPr lang="en-US" sz="1900" dirty="0"/>
              <a:t>A personal decision based on personal needs and preferences.</a:t>
            </a:r>
          </a:p>
          <a:p>
            <a:pPr>
              <a:buBlip>
                <a:blip r:embed="rId6"/>
              </a:buBlip>
            </a:pPr>
            <a:r>
              <a:rPr lang="en-US" sz="1900" dirty="0"/>
              <a:t>Be aware of services and costs.</a:t>
            </a:r>
          </a:p>
          <a:p>
            <a:pPr>
              <a:buBlip>
                <a:blip r:embed="rId6"/>
              </a:buBlip>
            </a:pPr>
            <a:r>
              <a:rPr lang="en-US" sz="1900" dirty="0"/>
              <a:t>Be sure to keep account information secure.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7291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Saving and Investing</a:t>
            </a:r>
          </a:p>
        </p:txBody>
      </p:sp>
      <p:pic>
        <p:nvPicPr>
          <p:cNvPr id="3074" name="Picture 2" descr="G:\Projects\USAF\Training\FTAC_PPT\Assets\5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721" y="1617379"/>
            <a:ext cx="5794706" cy="32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7721" y="4968513"/>
            <a:ext cx="5794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Remember: </a:t>
            </a:r>
            <a:r>
              <a:rPr lang="en-US" i="1" dirty="0"/>
              <a:t>The best way to achieve long-term financial goals is to invest as well as save, and to start investment contributions as soon as possible!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166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627" y="538007"/>
            <a:ext cx="6003234" cy="5276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D6EA92-31B0-4071-A6B2-1E70E9FF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74638"/>
            <a:ext cx="8229600" cy="1143000"/>
          </a:xfrm>
        </p:spPr>
        <p:txBody>
          <a:bodyPr/>
          <a:lstStyle/>
          <a:p>
            <a:r>
              <a:rPr lang="en-US" dirty="0"/>
              <a:t>Saving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550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EA92-31B0-4071-A6B2-1E70E9FF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74638"/>
            <a:ext cx="8229600" cy="1143000"/>
          </a:xfrm>
        </p:spPr>
        <p:txBody>
          <a:bodyPr/>
          <a:lstStyle/>
          <a:p>
            <a:r>
              <a:rPr lang="en-US" dirty="0"/>
              <a:t>Saving Strategies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967885" y="1805941"/>
            <a:ext cx="4673195" cy="39662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Emergency/reserve funds</a:t>
            </a:r>
          </a:p>
          <a:p>
            <a:pPr>
              <a:lnSpc>
                <a:spcPct val="150000"/>
              </a:lnSpc>
            </a:pPr>
            <a:r>
              <a:rPr lang="en-US" dirty="0"/>
              <a:t>“Goal-getter” fund(s) </a:t>
            </a:r>
          </a:p>
          <a:p>
            <a:pPr>
              <a:lnSpc>
                <a:spcPct val="150000"/>
              </a:lnSpc>
            </a:pPr>
            <a:r>
              <a:rPr lang="en-US" dirty="0"/>
              <a:t>Investments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0180"/>
            <a:ext cx="4242206" cy="5017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85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69842" cy="1143000"/>
          </a:xfrm>
        </p:spPr>
        <p:txBody>
          <a:bodyPr>
            <a:normAutofit/>
          </a:bodyPr>
          <a:lstStyle/>
          <a:p>
            <a:r>
              <a:rPr lang="en-US" sz="3000" dirty="0"/>
              <a:t>Time and Compounding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23D9C-6DA4-4FEF-9EB4-C362A15FDA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88" y="1649967"/>
            <a:ext cx="7964424" cy="3939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154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D81380E-9BC1-094F-8EF0-D8F199DE4DE9}"/>
              </a:ext>
            </a:extLst>
          </p:cNvPr>
          <p:cNvGrpSpPr/>
          <p:nvPr/>
        </p:nvGrpSpPr>
        <p:grpSpPr>
          <a:xfrm>
            <a:off x="1145841" y="1751143"/>
            <a:ext cx="6894915" cy="3954781"/>
            <a:chOff x="1145841" y="1751143"/>
            <a:chExt cx="6894915" cy="3954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A35795-22C5-9048-BD8F-0789109A4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5841" y="1751143"/>
              <a:ext cx="6894915" cy="395478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164E6E-F1EB-B549-B5C5-54EE3F7265DF}"/>
                </a:ext>
              </a:extLst>
            </p:cNvPr>
            <p:cNvSpPr/>
            <p:nvPr/>
          </p:nvSpPr>
          <p:spPr>
            <a:xfrm>
              <a:off x="1266490" y="2886075"/>
              <a:ext cx="1067135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6868BC-7B03-0B4B-93FC-177F13DAA2D8}"/>
                </a:ext>
              </a:extLst>
            </p:cNvPr>
            <p:cNvSpPr/>
            <p:nvPr/>
          </p:nvSpPr>
          <p:spPr>
            <a:xfrm>
              <a:off x="2800015" y="2886075"/>
              <a:ext cx="1067135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1F8F03-C807-2143-882C-FE24CD0195A7}"/>
                </a:ext>
              </a:extLst>
            </p:cNvPr>
            <p:cNvSpPr/>
            <p:nvPr/>
          </p:nvSpPr>
          <p:spPr>
            <a:xfrm>
              <a:off x="4333540" y="2886075"/>
              <a:ext cx="1067135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902A18-185E-C547-B05C-D1CAD4436D3E}"/>
                </a:ext>
              </a:extLst>
            </p:cNvPr>
            <p:cNvSpPr txBox="1"/>
            <p:nvPr/>
          </p:nvSpPr>
          <p:spPr>
            <a:xfrm>
              <a:off x="1162050" y="2810946"/>
              <a:ext cx="1304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-Year-old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4E7272-3DC6-7145-9F19-F7948B2D7022}"/>
                </a:ext>
              </a:extLst>
            </p:cNvPr>
            <p:cNvSpPr txBox="1"/>
            <p:nvPr/>
          </p:nvSpPr>
          <p:spPr>
            <a:xfrm>
              <a:off x="2676525" y="2810946"/>
              <a:ext cx="1304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-Year-old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F26671-5348-794B-901A-420E00D534A9}"/>
                </a:ext>
              </a:extLst>
            </p:cNvPr>
            <p:cNvSpPr txBox="1"/>
            <p:nvPr/>
          </p:nvSpPr>
          <p:spPr>
            <a:xfrm>
              <a:off x="4210050" y="2810946"/>
              <a:ext cx="1304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-Year-old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776" y="274638"/>
            <a:ext cx="8229600" cy="1143000"/>
          </a:xfrm>
        </p:spPr>
        <p:txBody>
          <a:bodyPr/>
          <a:lstStyle/>
          <a:p>
            <a:r>
              <a:rPr lang="en-US" dirty="0"/>
              <a:t>Starting Early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7300" y="3378767"/>
            <a:ext cx="14351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6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$500,000</a:t>
            </a:r>
            <a:br>
              <a:rPr lang="en-US" b="1" dirty="0">
                <a:solidFill>
                  <a:srgbClr val="006E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6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age </a:t>
            </a:r>
            <a:r>
              <a:rPr lang="en-US" b="1" dirty="0">
                <a:solidFill>
                  <a:srgbClr val="006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6200" y="4933497"/>
            <a:ext cx="40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 needed to invest each month</a:t>
            </a:r>
            <a:b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(average 7% rate of return)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7440" y="4351991"/>
            <a:ext cx="47215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$153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/month      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$324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/month       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$735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/month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824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23" y="514261"/>
            <a:ext cx="6126492" cy="5937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CA7010-0938-4956-A08D-23A886A470A6}"/>
              </a:ext>
            </a:extLst>
          </p:cNvPr>
          <p:cNvSpPr/>
          <p:nvPr/>
        </p:nvSpPr>
        <p:spPr>
          <a:xfrm>
            <a:off x="1386352" y="2597372"/>
            <a:ext cx="4516740" cy="3074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Military Money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Manage Your Money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Smart Spending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773">
            <a:off x="4135248" y="4197546"/>
            <a:ext cx="3535687" cy="240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714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Options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0"/>
          </p:nvPr>
        </p:nvSpPr>
        <p:spPr>
          <a:xfrm>
            <a:off x="4313857" y="2223103"/>
            <a:ext cx="4830143" cy="25359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Personal investment accounts</a:t>
            </a:r>
          </a:p>
          <a:p>
            <a:pPr>
              <a:lnSpc>
                <a:spcPct val="150000"/>
              </a:lnSpc>
            </a:pPr>
            <a:r>
              <a:rPr lang="en-US" dirty="0"/>
              <a:t>401(k) accounts</a:t>
            </a:r>
          </a:p>
          <a:p>
            <a:pPr>
              <a:lnSpc>
                <a:spcPct val="150000"/>
              </a:lnSpc>
            </a:pPr>
            <a:r>
              <a:rPr lang="en-US" dirty="0"/>
              <a:t>Individual retirement accounts (IRA)</a:t>
            </a:r>
          </a:p>
          <a:p>
            <a:pPr>
              <a:lnSpc>
                <a:spcPct val="150000"/>
              </a:lnSpc>
            </a:pPr>
            <a:r>
              <a:rPr lang="en-US" dirty="0"/>
              <a:t>Other types of investment accounts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4205"/>
            <a:ext cx="4322619" cy="5965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32757"/>
            <a:ext cx="2731908" cy="2732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1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Instruments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6675" y="4280075"/>
            <a:ext cx="2743200" cy="914400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ctr"/>
            <a:r>
              <a:rPr lang="en-US" dirty="0"/>
              <a:t>Stocks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6103925" y="4279900"/>
            <a:ext cx="2743200" cy="9144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Mutual Funds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3218211" y="4277922"/>
            <a:ext cx="2743200" cy="9144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Bonds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75" y="1989221"/>
            <a:ext cx="2743200" cy="2133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7174" y="1990745"/>
            <a:ext cx="2717368" cy="21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1841" y="1990745"/>
            <a:ext cx="2759242" cy="21305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99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73289-C60F-4D9E-9928-3733C6CC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BRS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EF2FE-E81D-44CF-A84B-6AFD559341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1869" y="1996730"/>
            <a:ext cx="5429539" cy="1248507"/>
          </a:xfrm>
        </p:spPr>
        <p:txBody>
          <a:bodyPr>
            <a:normAutofit fontScale="92500"/>
          </a:bodyPr>
          <a:lstStyle/>
          <a:p>
            <a:r>
              <a:rPr lang="en-US" dirty="0"/>
              <a:t>In effect January 1, 2018.</a:t>
            </a:r>
          </a:p>
          <a:p>
            <a:r>
              <a:rPr lang="en-US" dirty="0"/>
              <a:t>20-year retired pay.</a:t>
            </a:r>
          </a:p>
          <a:p>
            <a:r>
              <a:rPr lang="en-US" dirty="0"/>
              <a:t>TSP contributions (similar to 401(k) account).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870" y="3245237"/>
            <a:ext cx="7400260" cy="2132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0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Funds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706" y="486376"/>
            <a:ext cx="6126492" cy="5937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773">
            <a:off x="5244201" y="4169661"/>
            <a:ext cx="3535687" cy="24079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19306" y="2625526"/>
            <a:ext cx="4072934" cy="4120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 </a:t>
            </a:r>
            <a:r>
              <a:rPr lang="en-US" sz="2400" b="1" dirty="0"/>
              <a:t> 1% DoD contribution</a:t>
            </a:r>
          </a:p>
          <a:p>
            <a:pPr marL="0" indent="0">
              <a:buNone/>
            </a:pPr>
            <a:r>
              <a:rPr lang="en-US" sz="2400" b="1" dirty="0"/>
              <a:t>+ 5% Airman contribution</a:t>
            </a:r>
          </a:p>
          <a:p>
            <a:pPr marL="0" indent="0">
              <a:buNone/>
            </a:pPr>
            <a:r>
              <a:rPr lang="en-US" sz="2400" b="1" u="sng" dirty="0"/>
              <a:t>+ 4% DoD match</a:t>
            </a:r>
          </a:p>
          <a:p>
            <a:pPr marL="0" indent="0">
              <a:buNone/>
            </a:pPr>
            <a:r>
              <a:rPr lang="en-US" sz="2400" b="1" dirty="0"/>
              <a:t>  10% annually</a:t>
            </a:r>
          </a:p>
        </p:txBody>
      </p:sp>
      <p:sp>
        <p:nvSpPr>
          <p:cNvPr id="6" name="Oval 5"/>
          <p:cNvSpPr/>
          <p:nvPr/>
        </p:nvSpPr>
        <p:spPr>
          <a:xfrm>
            <a:off x="1634247" y="3929975"/>
            <a:ext cx="2957208" cy="5447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12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94791-036C-46E4-B7E3-73EDF3AC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74638"/>
            <a:ext cx="8229600" cy="1143000"/>
          </a:xfrm>
        </p:spPr>
        <p:txBody>
          <a:bodyPr/>
          <a:lstStyle/>
          <a:p>
            <a:r>
              <a:rPr lang="en-US" dirty="0"/>
              <a:t>Vesting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92A577-AC9E-47B5-8B5A-9AF2893F4E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39" y="2375273"/>
            <a:ext cx="8195733" cy="2320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222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274638"/>
            <a:ext cx="8229600" cy="1143000"/>
          </a:xfrm>
        </p:spPr>
        <p:txBody>
          <a:bodyPr/>
          <a:lstStyle/>
          <a:p>
            <a:r>
              <a:rPr lang="en-US" dirty="0"/>
              <a:t>Thrift Savings Plan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23654" y="1992781"/>
            <a:ext cx="5937365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074487" y="1992781"/>
            <a:ext cx="78144" cy="9048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80555" y="1990883"/>
            <a:ext cx="993324" cy="904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224262" y="4048600"/>
            <a:ext cx="5937365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223654" y="3018595"/>
            <a:ext cx="5937365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074487" y="3018595"/>
            <a:ext cx="78144" cy="904880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80555" y="3016697"/>
            <a:ext cx="993324" cy="90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075095" y="4048600"/>
            <a:ext cx="78144" cy="9048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081163" y="4046702"/>
            <a:ext cx="993324" cy="904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31160" y="2218476"/>
            <a:ext cx="58298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Your retirement savings and investing plan.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31948" y="3232884"/>
            <a:ext cx="5646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Contributions invested in mutual funds.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40574" y="4093166"/>
            <a:ext cx="56375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Goal: Invest at least as much as DoD will match.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510" y="2309537"/>
            <a:ext cx="188976" cy="2743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040" y="3316859"/>
            <a:ext cx="188976" cy="2743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18" y="4354205"/>
            <a:ext cx="188976" cy="274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897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/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Subtotal: Manage Your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786437" y="1826972"/>
            <a:ext cx="5213623" cy="4120179"/>
          </a:xfrm>
        </p:spPr>
        <p:txBody>
          <a:bodyPr>
            <a:normAutofit/>
          </a:bodyPr>
          <a:lstStyle/>
          <a:p>
            <a:pPr lv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Manage spending.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Choose the financial services you need.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Start saving and investing early.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Get the best interest you can on savings.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Let compounding of interest and earnings work for you.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Contribute at least as much base pay to TSP as the DoD will match.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9604">
            <a:off x="185510" y="1703633"/>
            <a:ext cx="3252877" cy="3982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51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brightnessContrast bright="6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7152"/>
            <a:ext cx="9144000" cy="229209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TOPIC THREE: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5367334"/>
            <a:ext cx="6248400" cy="652463"/>
          </a:xfrm>
        </p:spPr>
        <p:txBody>
          <a:bodyPr>
            <a:noAutofit/>
          </a:bodyPr>
          <a:lstStyle/>
          <a:p>
            <a:r>
              <a:rPr lang="en-US" sz="4000" b="1" dirty="0"/>
              <a:t>SMART SPENDING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4776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7152">
            <a:off x="1752508" y="2970445"/>
            <a:ext cx="2379057" cy="23796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568113" y="2868434"/>
            <a:ext cx="4572000" cy="2971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Blip>
                <a:blip r:embed="rId4"/>
              </a:buBlip>
            </a:pPr>
            <a:r>
              <a:rPr lang="en-US" sz="2000" b="1" dirty="0"/>
              <a:t>Credit and debt management</a:t>
            </a:r>
          </a:p>
          <a:p>
            <a:pPr>
              <a:lnSpc>
                <a:spcPct val="150000"/>
              </a:lnSpc>
              <a:buBlip>
                <a:blip r:embed="rId4"/>
              </a:buBlip>
            </a:pPr>
            <a:r>
              <a:rPr lang="en-US" sz="2000" b="1" dirty="0"/>
              <a:t>Financial consumer awareness</a:t>
            </a:r>
          </a:p>
          <a:p>
            <a:pPr>
              <a:lnSpc>
                <a:spcPct val="150000"/>
              </a:lnSpc>
              <a:buBlip>
                <a:blip r:embed="rId4"/>
              </a:buBlip>
            </a:pPr>
            <a:r>
              <a:rPr lang="en-US" sz="2000" b="1" dirty="0"/>
              <a:t>Car-buying strategies</a:t>
            </a:r>
          </a:p>
          <a:p>
            <a:pPr>
              <a:lnSpc>
                <a:spcPct val="150000"/>
              </a:lnSpc>
              <a:buBlip>
                <a:blip r:embed="rId4"/>
              </a:buBlip>
            </a:pPr>
            <a:r>
              <a:rPr lang="en-US" sz="2000" b="1" dirty="0"/>
              <a:t>Home-buying strategies</a:t>
            </a:r>
          </a:p>
          <a:p>
            <a:pPr>
              <a:lnSpc>
                <a:spcPct val="150000"/>
              </a:lnSpc>
              <a:buBlip>
                <a:blip r:embed="rId4"/>
              </a:buBlip>
            </a:pPr>
            <a:r>
              <a:rPr lang="en-US" sz="2000" b="1" dirty="0"/>
              <a:t>Insurance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9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and Debt Management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1066" y="1684907"/>
            <a:ext cx="3403600" cy="3725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02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16700" y="5575300"/>
            <a:ext cx="2057400" cy="1141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4A682-41D5-4E91-BCAC-F52E928F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Readiness Touchpoints</a:t>
            </a: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010400" y="6534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26F13-3893-43E8-9E6D-824E44725C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3D7B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3D7B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7178"/>
            <a:ext cx="9144000" cy="57447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1870" y="1624378"/>
            <a:ext cx="7410894" cy="4648831"/>
          </a:xfrm>
          <a:prstGeom prst="rect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1870" y="2552119"/>
            <a:ext cx="7410894" cy="2448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9928" y="1793612"/>
            <a:ext cx="7410894" cy="4132790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7656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Impact of Credit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261" y="1624837"/>
            <a:ext cx="3454155" cy="372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099" y="1624837"/>
            <a:ext cx="3454155" cy="3726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Reports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077" y="1436275"/>
            <a:ext cx="3780046" cy="1016001"/>
          </a:xfrm>
          <a:prstGeom prst="rect">
            <a:avLst/>
          </a:prstGeom>
        </p:spPr>
      </p:pic>
      <p:pic>
        <p:nvPicPr>
          <p:cNvPr id="1026" name="Picture 2" descr="Image result for Transuni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397" y="2486146"/>
            <a:ext cx="5206959" cy="113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ransuni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923" y="3540703"/>
            <a:ext cx="3810000" cy="116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5627" y="5176559"/>
            <a:ext cx="6332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www.annualcreditreport.com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or your A&amp;FRC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52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05000"/>
            <a:ext cx="4038600" cy="36576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Identification and employment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Payment history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Inquires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Public record information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Accurate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Report Components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856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0452"/>
            <a:ext cx="9144000" cy="4349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Scores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46537" y="2097740"/>
            <a:ext cx="5006788" cy="3360085"/>
          </a:xfrm>
        </p:spPr>
        <p:txBody>
          <a:bodyPr/>
          <a:lstStyle/>
          <a:p>
            <a:r>
              <a:rPr lang="en-US" sz="3000" dirty="0">
                <a:solidFill>
                  <a:schemeClr val="accent6"/>
                </a:solidFill>
              </a:rPr>
              <a:t>750 and higher: Excellent</a:t>
            </a:r>
          </a:p>
          <a:p>
            <a:r>
              <a:rPr lang="en-US" sz="3000" dirty="0">
                <a:solidFill>
                  <a:srgbClr val="5D810D"/>
                </a:solidFill>
              </a:rPr>
              <a:t>700–749: Very good</a:t>
            </a:r>
          </a:p>
          <a:p>
            <a:r>
              <a:rPr lang="en-US" sz="3000" dirty="0">
                <a:solidFill>
                  <a:srgbClr val="CC9900"/>
                </a:solidFill>
              </a:rPr>
              <a:t>650–699: Good</a:t>
            </a:r>
          </a:p>
          <a:p>
            <a:r>
              <a:rPr lang="en-US" sz="3000" dirty="0">
                <a:solidFill>
                  <a:srgbClr val="FC4600"/>
                </a:solidFill>
              </a:rPr>
              <a:t>600–649: Fair</a:t>
            </a:r>
          </a:p>
          <a:p>
            <a:r>
              <a:rPr lang="en-US" sz="3000" dirty="0">
                <a:solidFill>
                  <a:srgbClr val="FF0000"/>
                </a:solidFill>
              </a:rPr>
              <a:t>599 and below: Poor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7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and Using Credit Cards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528" y="1732720"/>
            <a:ext cx="5570884" cy="3713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592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Cutting Credit Card Costs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528" y="1732720"/>
            <a:ext cx="5570884" cy="3713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5757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Travel Charge Cards (GTCC)</a:t>
            </a:r>
          </a:p>
        </p:txBody>
      </p:sp>
      <p:pic>
        <p:nvPicPr>
          <p:cNvPr id="6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3"/>
          <a:stretch/>
        </p:blipFill>
        <p:spPr/>
      </p:pic>
      <p:sp>
        <p:nvSpPr>
          <p:cNvPr id="7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457200" y="1905000"/>
            <a:ext cx="4343400" cy="3657600"/>
          </a:xfrm>
        </p:spPr>
        <p:txBody>
          <a:bodyPr>
            <a:normAutofit/>
          </a:bodyPr>
          <a:lstStyle/>
          <a:p>
            <a:r>
              <a:rPr lang="en-US" dirty="0"/>
              <a:t>Necessary for temporary </a:t>
            </a:r>
            <a:br>
              <a:rPr lang="en-US" dirty="0"/>
            </a:br>
            <a:r>
              <a:rPr lang="en-US" dirty="0"/>
              <a:t>duty assignment (TDY) and </a:t>
            </a:r>
            <a:br>
              <a:rPr lang="en-US" dirty="0"/>
            </a:br>
            <a:r>
              <a:rPr lang="en-US" dirty="0"/>
              <a:t>other travel.</a:t>
            </a:r>
          </a:p>
          <a:p>
            <a:r>
              <a:rPr lang="en-US" dirty="0"/>
              <a:t>Airmen must apply for GTCC.</a:t>
            </a:r>
          </a:p>
          <a:p>
            <a:r>
              <a:rPr lang="en-US" dirty="0"/>
              <a:t>Type of card issued reflects </a:t>
            </a:r>
            <a:br>
              <a:rPr lang="en-US" dirty="0"/>
            </a:br>
            <a:r>
              <a:rPr lang="en-US" dirty="0"/>
              <a:t>credit rating.</a:t>
            </a:r>
          </a:p>
          <a:p>
            <a:r>
              <a:rPr lang="en-US" dirty="0"/>
              <a:t>GTCC is for official travel ONLY.</a:t>
            </a:r>
          </a:p>
          <a:p>
            <a:r>
              <a:rPr lang="en-US" dirty="0"/>
              <a:t>Discipline will follow misuse or mismanagement of account.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150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Debt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1100" y="5329764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Too much of a good thing is not a good thing.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406" y="1205669"/>
            <a:ext cx="4057188" cy="4057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805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74638"/>
            <a:ext cx="8229600" cy="1143000"/>
          </a:xfrm>
        </p:spPr>
        <p:txBody>
          <a:bodyPr/>
          <a:lstStyle/>
          <a:p>
            <a:r>
              <a:rPr lang="en-US" dirty="0"/>
              <a:t>Warning Signs of Credit Trouble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36217" y="1386830"/>
            <a:ext cx="4021061" cy="4369312"/>
            <a:chOff x="2870393" y="1578002"/>
            <a:chExt cx="3363142" cy="3654413"/>
          </a:xfrm>
        </p:grpSpPr>
        <p:sp>
          <p:nvSpPr>
            <p:cNvPr id="7" name="Oval 6"/>
            <p:cNvSpPr/>
            <p:nvPr/>
          </p:nvSpPr>
          <p:spPr>
            <a:xfrm>
              <a:off x="2978702" y="2071633"/>
              <a:ext cx="3160782" cy="31607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0393" y="1578002"/>
              <a:ext cx="3363142" cy="33639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86335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4" y="274638"/>
            <a:ext cx="8229600" cy="1143000"/>
          </a:xfrm>
        </p:spPr>
        <p:txBody>
          <a:bodyPr/>
          <a:lstStyle/>
          <a:p>
            <a:r>
              <a:rPr lang="en-US" dirty="0"/>
              <a:t>Recovering from Excessive Debt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521236" y="1438276"/>
          <a:ext cx="81015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2607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9183D3-FA02-4733-8AD8-2C11700FE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E59183D3-FA02-4733-8AD8-2C11700FE4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E7CB7D-E21A-4758-91E9-940D72F6C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8DE7CB7D-E21A-4758-91E9-940D72F6C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621EFC-FF57-4E80-AD11-8A6E931FA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F0621EFC-FF57-4E80-AD11-8A6E931FA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F72155-73C9-4613-9705-0ECAE3864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>
                                            <p:graphicEl>
                                              <a:dgm id="{65F72155-73C9-4613-9705-0ECAE3864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642506-A2CB-4899-BD83-A66C48C6C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97642506-A2CB-4899-BD83-A66C48C6CB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4B32E0-DFFB-49CF-B976-CC0378796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4B4B32E0-DFFB-49CF-B976-CC03787960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D744FB-24A6-4B1E-B82D-53C6DBFA7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01D744FB-24A6-4B1E-B82D-53C6DBFA7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34B6C-F8C8-40DB-A0C8-11C804629D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6BB34B6C-F8C8-40DB-A0C8-11C804629D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BEE642-8F85-4A03-B9F4-3929C7FEC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91BEE642-8F85-4A03-B9F4-3929C7FECC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A320F7-6120-44D8-BC2A-1726A521D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">
                                            <p:graphicEl>
                                              <a:dgm id="{C6A320F7-6120-44D8-BC2A-1726A521DC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840054-7B56-49AF-BD84-FAD9E3EFD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81840054-7B56-49AF-BD84-FAD9E3EFD5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Air Force Benefits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98347"/>
            <a:ext cx="6539345" cy="46617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1138661"/>
            <a:ext cx="4217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F3D7B"/>
                </a:solidFill>
                <a:hlinkClick r:id="rId3"/>
              </a:rPr>
              <a:t>https://myairforcebenefits.altess.army.mil/</a:t>
            </a:r>
            <a:endParaRPr lang="en-US" dirty="0">
              <a:solidFill>
                <a:srgbClr val="1F3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871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Loan Debt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538" y="1452593"/>
            <a:ext cx="6480313" cy="4308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381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3" r="-26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Have a working spending plan.</a:t>
            </a:r>
          </a:p>
          <a:p>
            <a:pPr>
              <a:lnSpc>
                <a:spcPct val="150000"/>
              </a:lnSpc>
            </a:pPr>
            <a:r>
              <a:rPr lang="en-US" dirty="0"/>
              <a:t>Calculate debt-to-income ratio.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- Goal &lt;20% of net income.</a:t>
            </a:r>
          </a:p>
          <a:p>
            <a:pPr>
              <a:lnSpc>
                <a:spcPct val="150000"/>
              </a:lnSpc>
            </a:pPr>
            <a:r>
              <a:rPr lang="en-US" dirty="0"/>
              <a:t>Plan for credit purchases.</a:t>
            </a:r>
          </a:p>
          <a:p>
            <a:pPr>
              <a:lnSpc>
                <a:spcPct val="150000"/>
              </a:lnSpc>
            </a:pPr>
            <a:r>
              <a:rPr lang="en-US" dirty="0"/>
              <a:t>Shop for credit.</a:t>
            </a:r>
          </a:p>
          <a:p>
            <a:pPr>
              <a:lnSpc>
                <a:spcPct val="150000"/>
              </a:lnSpc>
            </a:pPr>
            <a:r>
              <a:rPr lang="en-US" dirty="0"/>
              <a:t>Check credit report annually.</a:t>
            </a:r>
          </a:p>
          <a:p>
            <a:pPr>
              <a:lnSpc>
                <a:spcPct val="150000"/>
              </a:lnSpc>
            </a:pPr>
            <a:r>
              <a:rPr lang="en-US" dirty="0"/>
              <a:t>Manage debt: reduce or eliminate.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Subtotal: Credit and Debt 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5397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07"/>
          <a:stretch/>
        </p:blipFill>
        <p:spPr bwMode="auto">
          <a:xfrm>
            <a:off x="0" y="0"/>
            <a:ext cx="6790921" cy="660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9187" y="0"/>
            <a:ext cx="6514813" cy="68579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18890425">
            <a:off x="2239599" y="1470688"/>
            <a:ext cx="5613549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18890425">
            <a:off x="2060449" y="6022586"/>
            <a:ext cx="2631586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552711" y="2819400"/>
            <a:ext cx="2743200" cy="27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677" y="2961130"/>
            <a:ext cx="2493269" cy="2459741"/>
          </a:xfrm>
          <a:prstGeom prst="rect">
            <a:avLst/>
          </a:prstGeom>
        </p:spPr>
      </p:pic>
      <p:sp>
        <p:nvSpPr>
          <p:cNvPr id="22" name="Title 29"/>
          <p:cNvSpPr>
            <a:spLocks noGrp="1"/>
          </p:cNvSpPr>
          <p:nvPr>
            <p:ph type="title"/>
          </p:nvPr>
        </p:nvSpPr>
        <p:spPr>
          <a:xfrm>
            <a:off x="4939446" y="1460115"/>
            <a:ext cx="4856205" cy="2383903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Financial Consumer </a:t>
            </a:r>
            <a:br>
              <a:rPr lang="en-US" dirty="0"/>
            </a:br>
            <a:r>
              <a:rPr lang="en-US" dirty="0"/>
              <a:t>Awareness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037" y="3087580"/>
            <a:ext cx="2229989" cy="2229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089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Military Consumer Awareness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87" y="1715422"/>
            <a:ext cx="7604007" cy="3732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5473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Misrepresentations, Frauds, and Scams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32" b="-2314"/>
          <a:stretch/>
        </p:blipFill>
        <p:spPr>
          <a:xfrm>
            <a:off x="2425147" y="1202635"/>
            <a:ext cx="3962953" cy="5108713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899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Predatory Businesses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65" y="1867005"/>
            <a:ext cx="3622658" cy="33321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785" y="3707021"/>
            <a:ext cx="2857500" cy="1943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714" y="1653072"/>
            <a:ext cx="1905000" cy="249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6592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Know what you want.</a:t>
            </a:r>
          </a:p>
          <a:p>
            <a:pPr>
              <a:spcAft>
                <a:spcPts val="600"/>
              </a:spcAft>
            </a:pPr>
            <a:r>
              <a:rPr lang="en-US" dirty="0"/>
              <a:t>Examine buying motives.</a:t>
            </a:r>
          </a:p>
          <a:p>
            <a:pPr>
              <a:spcAft>
                <a:spcPts val="600"/>
              </a:spcAft>
            </a:pPr>
            <a:r>
              <a:rPr lang="en-US" dirty="0"/>
              <a:t>Do not buy on impulse.</a:t>
            </a:r>
          </a:p>
          <a:p>
            <a:pPr>
              <a:spcAft>
                <a:spcPts val="600"/>
              </a:spcAft>
            </a:pPr>
            <a:r>
              <a:rPr lang="en-US" dirty="0"/>
              <a:t>Do your homework.</a:t>
            </a:r>
          </a:p>
          <a:p>
            <a:pPr>
              <a:spcAft>
                <a:spcPts val="600"/>
              </a:spcAft>
            </a:pPr>
            <a:r>
              <a:rPr lang="en-US" dirty="0"/>
              <a:t>Comparison shop.</a:t>
            </a:r>
          </a:p>
          <a:p>
            <a:pPr>
              <a:spcAft>
                <a:spcPts val="600"/>
              </a:spcAft>
            </a:pPr>
            <a:r>
              <a:rPr lang="en-US" dirty="0"/>
              <a:t>Check the warranty or guarantee.</a:t>
            </a:r>
          </a:p>
          <a:p>
            <a:pPr>
              <a:spcAft>
                <a:spcPts val="600"/>
              </a:spcAft>
            </a:pPr>
            <a:r>
              <a:rPr lang="en-US" dirty="0"/>
              <a:t>Get agreements in writing.</a:t>
            </a:r>
          </a:p>
          <a:p>
            <a:pPr>
              <a:spcAft>
                <a:spcPts val="600"/>
              </a:spcAft>
            </a:pPr>
            <a:r>
              <a:rPr lang="en-US" dirty="0"/>
              <a:t>Sleep on it.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Making Major Purchases</a:t>
            </a:r>
          </a:p>
        </p:txBody>
      </p:sp>
      <p:pic>
        <p:nvPicPr>
          <p:cNvPr id="8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8413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Predatory Lending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096544" y="1596282"/>
            <a:ext cx="1113241" cy="1001892"/>
          </a:xfrm>
          <a:prstGeom prst="roundRect">
            <a:avLst>
              <a:gd name="adj" fmla="val 10000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0" cap="sq">
            <a:solidFill>
              <a:schemeClr val="accent6"/>
            </a:solidFill>
            <a:miter lim="800000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ounded Rectangle 21"/>
          <p:cNvSpPr/>
          <p:nvPr/>
        </p:nvSpPr>
        <p:spPr>
          <a:xfrm>
            <a:off x="2098694" y="2829129"/>
            <a:ext cx="1113241" cy="1001892"/>
          </a:xfrm>
          <a:prstGeom prst="roundRect">
            <a:avLst>
              <a:gd name="adj" fmla="val 10000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12592"/>
              <a:satOff val="-559"/>
              <a:lumOff val="7548"/>
              <a:alphaOff val="-2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ounded Rectangle 23"/>
          <p:cNvSpPr/>
          <p:nvPr/>
        </p:nvSpPr>
        <p:spPr>
          <a:xfrm>
            <a:off x="2096544" y="4074916"/>
            <a:ext cx="1113241" cy="1001892"/>
          </a:xfrm>
          <a:prstGeom prst="roundRect">
            <a:avLst>
              <a:gd name="adj" fmla="val 10000"/>
            </a:avLst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25184"/>
              <a:satOff val="-1118"/>
              <a:lumOff val="15096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3558183" y="1559945"/>
            <a:ext cx="3861202" cy="109771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75722" y="1559945"/>
            <a:ext cx="94797" cy="1097716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58920" y="4053873"/>
            <a:ext cx="3861202" cy="109771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58183" y="2804367"/>
            <a:ext cx="3861202" cy="109771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77226" y="2804367"/>
            <a:ext cx="94797" cy="1097716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377964" y="4053873"/>
            <a:ext cx="94797" cy="109771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634462" y="1884567"/>
            <a:ext cx="433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Payday loans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44740" y="3126607"/>
            <a:ext cx="465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title loans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44740" y="4394374"/>
            <a:ext cx="465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Refund-anticipation loans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2562" y="5272509"/>
            <a:ext cx="6694571" cy="56066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these are subject to the Military Lending Act (2007).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1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7" grpId="0"/>
      <p:bldP spid="18" grpId="0"/>
      <p:bldP spid="1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Rights of Consumers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4864" y="1938059"/>
            <a:ext cx="2178065" cy="1063790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ctr"/>
            <a:r>
              <a:rPr lang="en-US" dirty="0"/>
              <a:t>Lemon Laws</a:t>
            </a:r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3515594" y="1932977"/>
            <a:ext cx="2178065" cy="106379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Auto Repair Facilities Acts</a:t>
            </a:r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5998022" y="1932977"/>
            <a:ext cx="2178065" cy="106379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Usury Laws</a:t>
            </a:r>
          </a:p>
        </p:txBody>
      </p:sp>
      <p:sp>
        <p:nvSpPr>
          <p:cNvPr id="26" name="Text Placeholder 3"/>
          <p:cNvSpPr txBox="1">
            <a:spLocks/>
          </p:cNvSpPr>
          <p:nvPr/>
        </p:nvSpPr>
        <p:spPr>
          <a:xfrm>
            <a:off x="1078367" y="3084799"/>
            <a:ext cx="2178065" cy="2170112"/>
          </a:xfrm>
          <a:prstGeom prst="rect">
            <a:avLst/>
          </a:prstGeom>
          <a:solidFill>
            <a:schemeClr val="accent2">
              <a:alpha val="61000"/>
            </a:schemeClr>
          </a:solidFill>
        </p:spPr>
        <p:txBody>
          <a:bodyPr vert="horz" lIns="91440" tIns="182880" rIns="91440" bIns="45720" rtlCol="0" anchor="t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en-US" sz="1600" dirty="0">
              <a:solidFill>
                <a:schemeClr val="tx1"/>
              </a:solidFill>
            </a:endParaRPr>
          </a:p>
          <a:p>
            <a:pPr lvl="0" algn="ctr"/>
            <a:r>
              <a:rPr lang="en-US" sz="1600" dirty="0">
                <a:solidFill>
                  <a:schemeClr val="tx1"/>
                </a:solidFill>
              </a:rPr>
              <a:t>Repeated repairs entitle buyers to refund or replacement.</a:t>
            </a:r>
          </a:p>
        </p:txBody>
      </p:sp>
      <p:sp>
        <p:nvSpPr>
          <p:cNvPr id="27" name="Text Placeholder 3"/>
          <p:cNvSpPr txBox="1">
            <a:spLocks/>
          </p:cNvSpPr>
          <p:nvPr/>
        </p:nvSpPr>
        <p:spPr>
          <a:xfrm>
            <a:off x="3515594" y="3084799"/>
            <a:ext cx="2178065" cy="2170112"/>
          </a:xfrm>
          <a:prstGeom prst="rect">
            <a:avLst/>
          </a:prstGeom>
          <a:solidFill>
            <a:schemeClr val="accent2">
              <a:alpha val="61000"/>
            </a:schemeClr>
          </a:solidFill>
        </p:spPr>
        <p:txBody>
          <a:bodyPr vert="horz" lIns="91440" tIns="182880" rIns="91440" bIns="45720" rtlCol="0" anchor="t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en-US" sz="1600" dirty="0">
              <a:solidFill>
                <a:schemeClr val="tx1"/>
              </a:solidFill>
            </a:endParaRPr>
          </a:p>
          <a:p>
            <a:pPr lvl="0" algn="ctr"/>
            <a:r>
              <a:rPr lang="en-US" sz="1600" dirty="0">
                <a:solidFill>
                  <a:schemeClr val="tx1"/>
                </a:solidFill>
              </a:rPr>
              <a:t>State by state.</a:t>
            </a:r>
          </a:p>
          <a:p>
            <a:pPr lvl="0" algn="ctr"/>
            <a:endParaRPr lang="en-US" sz="1600" dirty="0">
              <a:solidFill>
                <a:schemeClr val="tx1"/>
              </a:solidFill>
            </a:endParaRPr>
          </a:p>
          <a:p>
            <a:pPr lvl="0" algn="ctr"/>
            <a:r>
              <a:rPr lang="en-US" sz="1600" dirty="0">
                <a:solidFill>
                  <a:schemeClr val="tx1"/>
                </a:solidFill>
              </a:rPr>
              <a:t>Regulate estimates, invoices, and more.</a:t>
            </a:r>
          </a:p>
        </p:txBody>
      </p:sp>
      <p:sp>
        <p:nvSpPr>
          <p:cNvPr id="28" name="Text Placeholder 3"/>
          <p:cNvSpPr txBox="1">
            <a:spLocks/>
          </p:cNvSpPr>
          <p:nvPr/>
        </p:nvSpPr>
        <p:spPr>
          <a:xfrm>
            <a:off x="5993146" y="3084799"/>
            <a:ext cx="2178065" cy="2170112"/>
          </a:xfrm>
          <a:prstGeom prst="rect">
            <a:avLst/>
          </a:prstGeom>
          <a:solidFill>
            <a:schemeClr val="accent2">
              <a:alpha val="61000"/>
            </a:schemeClr>
          </a:solidFill>
        </p:spPr>
        <p:txBody>
          <a:bodyPr vert="horz" lIns="91440" tIns="182880" rIns="91440" bIns="45720" rtlCol="0" anchor="t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en-US" sz="1600" dirty="0">
              <a:solidFill>
                <a:schemeClr val="tx1"/>
              </a:solidFill>
            </a:endParaRPr>
          </a:p>
          <a:p>
            <a:pPr lvl="0" algn="ctr"/>
            <a:endParaRPr lang="en-US" sz="1600" dirty="0">
              <a:solidFill>
                <a:schemeClr val="tx1"/>
              </a:solidFill>
            </a:endParaRPr>
          </a:p>
          <a:p>
            <a:pPr lvl="0" algn="ctr"/>
            <a:r>
              <a:rPr lang="en-US" sz="1600" dirty="0">
                <a:solidFill>
                  <a:schemeClr val="tx1"/>
                </a:solidFill>
              </a:rPr>
              <a:t>Cap interest rates.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8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Car-Buying Strategies</a:t>
            </a:r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>
          <a:xfrm>
            <a:off x="6976872" y="64008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bg1"/>
                </a:solidFill>
              </a:rPr>
              <a:pPr algn="r"/>
              <a:t>59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504" y="1512528"/>
            <a:ext cx="6106823" cy="4073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2948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216A-586E-4C0A-8DC8-6D79E762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eBenefits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27AAA-A1F5-4D1A-8451-938A7DFA5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019" y="1192675"/>
            <a:ext cx="6109961" cy="522945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7C072-BD15-4590-96AD-BA1C43EEA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12" y="1878445"/>
            <a:ext cx="8229600" cy="37653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29A0B5-3EF9-41DC-9F67-21CA4C758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74" y="2461905"/>
            <a:ext cx="8437252" cy="19341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4276BCF1-3511-44ED-898A-11801D425251}"/>
              </a:ext>
            </a:extLst>
          </p:cNvPr>
          <p:cNvSpPr/>
          <p:nvPr/>
        </p:nvSpPr>
        <p:spPr>
          <a:xfrm rot="1670354">
            <a:off x="307818" y="2743958"/>
            <a:ext cx="978408" cy="48463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3F2C7F-2C84-4918-955B-F479A1F900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68" y="1119395"/>
            <a:ext cx="4680863" cy="5248418"/>
          </a:xfrm>
          <a:prstGeom prst="rect">
            <a:avLst/>
          </a:prstGeom>
          <a:ln w="9525">
            <a:solidFill>
              <a:srgbClr val="000000"/>
            </a:solidFill>
          </a:ln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FA4641B7-9B2B-4834-86D2-6625EEA8E1D9}"/>
              </a:ext>
            </a:extLst>
          </p:cNvPr>
          <p:cNvSpPr/>
          <p:nvPr/>
        </p:nvSpPr>
        <p:spPr>
          <a:xfrm rot="1670354">
            <a:off x="1027815" y="2784780"/>
            <a:ext cx="978408" cy="48463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0863"/>
            <a:ext cx="9144000" cy="5747096"/>
          </a:xfrm>
          <a:prstGeom prst="rect">
            <a:avLst/>
          </a:prstGeom>
        </p:spPr>
      </p:pic>
      <p:sp>
        <p:nvSpPr>
          <p:cNvPr id="19" name="Title 2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>
          <a:xfrm>
            <a:off x="6976872" y="64008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bg1"/>
                </a:solidFill>
              </a:rPr>
              <a:pPr algn="r"/>
              <a:t>60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35546" y="1465283"/>
            <a:ext cx="5702333" cy="4935517"/>
            <a:chOff x="1796641" y="1034504"/>
            <a:chExt cx="5702333" cy="4935517"/>
          </a:xfrm>
        </p:grpSpPr>
        <p:sp>
          <p:nvSpPr>
            <p:cNvPr id="29" name="Rectangle 28"/>
            <p:cNvSpPr/>
            <p:nvPr/>
          </p:nvSpPr>
          <p:spPr>
            <a:xfrm>
              <a:off x="1796641" y="1222521"/>
              <a:ext cx="4672739" cy="467536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itle 29"/>
            <p:cNvSpPr txBox="1">
              <a:spLocks/>
            </p:cNvSpPr>
            <p:nvPr/>
          </p:nvSpPr>
          <p:spPr>
            <a:xfrm>
              <a:off x="1895005" y="1034504"/>
              <a:ext cx="5603969" cy="11430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457200" indent="-457200">
                <a:buBlip>
                  <a:blip r:embed="rId4"/>
                </a:buBlip>
              </a:pPr>
              <a:r>
                <a:rPr lang="en-US" sz="2000" dirty="0"/>
                <a:t>The Three Deals of Car Buying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489912" y="1954710"/>
              <a:ext cx="3617174" cy="2749970"/>
              <a:chOff x="3046643" y="1929425"/>
              <a:chExt cx="4311379" cy="327774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648497" y="4179400"/>
                <a:ext cx="3709525" cy="999989"/>
              </a:xfrm>
              <a:prstGeom prst="rect">
                <a:avLst/>
              </a:prstGeom>
              <a:solidFill>
                <a:schemeClr val="tx1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054773" y="4151623"/>
                <a:ext cx="1055544" cy="105554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40367" y="3068301"/>
                <a:ext cx="3709525" cy="999989"/>
              </a:xfrm>
              <a:prstGeom prst="rect">
                <a:avLst/>
              </a:prstGeom>
              <a:solidFill>
                <a:schemeClr val="tx1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046643" y="3040524"/>
                <a:ext cx="1055544" cy="105554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640367" y="1957202"/>
                <a:ext cx="3709525" cy="999989"/>
              </a:xfrm>
              <a:prstGeom prst="rect">
                <a:avLst/>
              </a:prstGeom>
              <a:solidFill>
                <a:schemeClr val="tx1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046643" y="1929425"/>
                <a:ext cx="1055544" cy="105554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43923" y="2199806"/>
                <a:ext cx="642448" cy="470682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28692" y="3250479"/>
                <a:ext cx="530912" cy="624603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2666" y="4411719"/>
                <a:ext cx="762907" cy="555450"/>
              </a:xfrm>
              <a:prstGeom prst="rect">
                <a:avLst/>
              </a:prstGeom>
            </p:spPr>
          </p:pic>
        </p:grpSp>
        <p:sp>
          <p:nvSpPr>
            <p:cNvPr id="28" name="Title 29"/>
            <p:cNvSpPr txBox="1">
              <a:spLocks/>
            </p:cNvSpPr>
            <p:nvPr/>
          </p:nvSpPr>
          <p:spPr>
            <a:xfrm>
              <a:off x="1989528" y="4520295"/>
              <a:ext cx="4479851" cy="144972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457200" indent="-457200">
                <a:lnSpc>
                  <a:spcPct val="150000"/>
                </a:lnSpc>
                <a:buBlip>
                  <a:blip r:embed="rId4"/>
                </a:buBlip>
              </a:pPr>
              <a:r>
                <a:rPr lang="en-US" sz="2000" dirty="0"/>
                <a:t>Summary and Sources of Help</a:t>
              </a:r>
            </a:p>
          </p:txBody>
        </p:sp>
        <p:sp>
          <p:nvSpPr>
            <p:cNvPr id="11" name="Text Placeholder 3"/>
            <p:cNvSpPr txBox="1">
              <a:spLocks/>
            </p:cNvSpPr>
            <p:nvPr/>
          </p:nvSpPr>
          <p:spPr>
            <a:xfrm>
              <a:off x="3486781" y="4063875"/>
              <a:ext cx="3291797" cy="4444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The Trade-In</a:t>
              </a:r>
            </a:p>
          </p:txBody>
        </p:sp>
        <p:sp>
          <p:nvSpPr>
            <p:cNvPr id="14" name="Text Placeholder 3"/>
            <p:cNvSpPr txBox="1">
              <a:spLocks/>
            </p:cNvSpPr>
            <p:nvPr/>
          </p:nvSpPr>
          <p:spPr>
            <a:xfrm>
              <a:off x="3474454" y="3113804"/>
              <a:ext cx="2796427" cy="4444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The Financing</a:t>
              </a:r>
            </a:p>
          </p:txBody>
        </p:sp>
        <p:sp>
          <p:nvSpPr>
            <p:cNvPr id="17" name="Text Placeholder 3"/>
            <p:cNvSpPr txBox="1">
              <a:spLocks/>
            </p:cNvSpPr>
            <p:nvPr/>
          </p:nvSpPr>
          <p:spPr>
            <a:xfrm>
              <a:off x="3463564" y="2165672"/>
              <a:ext cx="3120518" cy="4444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The Purchase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01292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79426" cy="7924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568" y="0"/>
            <a:ext cx="7647432" cy="68579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18890425">
            <a:off x="803138" y="6022586"/>
            <a:ext cx="2631586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295400" y="2819400"/>
            <a:ext cx="2743200" cy="27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366" y="2961130"/>
            <a:ext cx="2493269" cy="2459741"/>
          </a:xfrm>
          <a:prstGeom prst="rect">
            <a:avLst/>
          </a:prstGeom>
        </p:spPr>
      </p:pic>
      <p:sp>
        <p:nvSpPr>
          <p:cNvPr id="27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4124325" y="2732087"/>
            <a:ext cx="4991100" cy="35814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7"/>
              </a:buBlip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dirty="0"/>
              <a:t>How much can you afford to spend?</a:t>
            </a:r>
          </a:p>
          <a:p>
            <a:r>
              <a:rPr lang="en-US" dirty="0"/>
              <a:t>What type of car do you want?</a:t>
            </a:r>
          </a:p>
          <a:p>
            <a:r>
              <a:rPr lang="en-US" dirty="0"/>
              <a:t>Where will you buy your car?</a:t>
            </a:r>
          </a:p>
          <a:p>
            <a:r>
              <a:rPr lang="en-US" dirty="0"/>
              <a:t>What is a fair price for your car?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598" y="3199177"/>
            <a:ext cx="1828804" cy="1830023"/>
          </a:xfrm>
          <a:prstGeom prst="rect">
            <a:avLst/>
          </a:prstGeom>
        </p:spPr>
      </p:pic>
      <p:sp>
        <p:nvSpPr>
          <p:cNvPr id="29" name="Title 29"/>
          <p:cNvSpPr>
            <a:spLocks noGrp="1"/>
          </p:cNvSpPr>
          <p:nvPr>
            <p:ph type="title"/>
          </p:nvPr>
        </p:nvSpPr>
        <p:spPr>
          <a:xfrm>
            <a:off x="4267200" y="1524000"/>
            <a:ext cx="42672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Deal # 1:</a:t>
            </a:r>
            <a:br>
              <a:rPr lang="en-US" dirty="0"/>
            </a:br>
            <a:r>
              <a:rPr lang="en-US" dirty="0"/>
              <a:t>The Purchase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4000" cy="944880"/>
          </a:xfrm>
          <a:prstGeom prst="rect">
            <a:avLst/>
          </a:prstGeom>
        </p:spPr>
      </p:pic>
      <p:sp>
        <p:nvSpPr>
          <p:cNvPr id="31" name="Slide Number Placeholder 5"/>
          <p:cNvSpPr txBox="1">
            <a:spLocks/>
          </p:cNvSpPr>
          <p:nvPr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61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18890425">
            <a:off x="1533544" y="880367"/>
            <a:ext cx="5613549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87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279400" y="274638"/>
            <a:ext cx="8229600" cy="1143000"/>
          </a:xfrm>
        </p:spPr>
        <p:txBody>
          <a:bodyPr/>
          <a:lstStyle/>
          <a:p>
            <a:r>
              <a:rPr lang="en-US" dirty="0"/>
              <a:t>Review Your Finances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67683" y="3651304"/>
            <a:ext cx="3976217" cy="732574"/>
          </a:xfrm>
          <a:prstGeom prst="rect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0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car payments.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27939" y="3651304"/>
            <a:ext cx="339744" cy="732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67683" y="2902886"/>
            <a:ext cx="3976217" cy="732575"/>
          </a:xfrm>
          <a:prstGeom prst="rect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0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 preapproved loan.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27939" y="2902888"/>
            <a:ext cx="339744" cy="732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367683" y="2170316"/>
            <a:ext cx="3976217" cy="716730"/>
          </a:xfrm>
          <a:prstGeom prst="rect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0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your credit report.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27939" y="2154472"/>
            <a:ext cx="339744" cy="732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67683" y="1421899"/>
            <a:ext cx="3976217" cy="732573"/>
          </a:xfrm>
          <a:prstGeom prst="rect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0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your spending plan.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27939" y="1406056"/>
            <a:ext cx="339744" cy="732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67683" y="4399719"/>
            <a:ext cx="3976217" cy="732574"/>
          </a:xfrm>
          <a:prstGeom prst="rect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0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operating expenses.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27939" y="4399719"/>
            <a:ext cx="339744" cy="732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95" y="1406056"/>
            <a:ext cx="3170948" cy="36997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5307" y="5252631"/>
            <a:ext cx="7578593" cy="56066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Explore “true cost to own” at </a:t>
            </a:r>
            <a:r>
              <a:rPr lang="en-US" sz="2000" dirty="0">
                <a:hlinkClick r:id="rId5"/>
              </a:rPr>
              <a:t>https://www.edmunds.com/tco.html</a:t>
            </a:r>
            <a:r>
              <a:rPr lang="en-US" sz="2000" dirty="0"/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43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0" grpId="0" animBg="1"/>
      <p:bldP spid="18" grpId="0" animBg="1"/>
      <p:bldP spid="9" grpId="0" animBg="1"/>
      <p:bldP spid="19" grpId="0" animBg="1"/>
      <p:bldP spid="8" grpId="0" animBg="1"/>
      <p:bldP spid="20" grpId="0" animBg="1"/>
      <p:bldP spid="12" grpId="0" animBg="1"/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79426" cy="7924800"/>
          </a:xfrm>
          <a:prstGeom prst="rect">
            <a:avLst/>
          </a:prstGeom>
        </p:spPr>
      </p:pic>
      <p:sp>
        <p:nvSpPr>
          <p:cNvPr id="13" name="Slide Number Placeholder 2"/>
          <p:cNvSpPr txBox="1">
            <a:spLocks/>
          </p:cNvSpPr>
          <p:nvPr/>
        </p:nvSpPr>
        <p:spPr>
          <a:xfrm>
            <a:off x="7010400" y="6534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826F13-3893-43E8-9E6D-824E44725CE6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568" y="0"/>
            <a:ext cx="7647432" cy="68579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8890425">
            <a:off x="803138" y="6022586"/>
            <a:ext cx="2631586" cy="3854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295400" y="2819400"/>
            <a:ext cx="2743200" cy="2743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366" y="2961130"/>
            <a:ext cx="2493269" cy="2459741"/>
          </a:xfrm>
          <a:prstGeom prst="rect">
            <a:avLst/>
          </a:prstGeom>
        </p:spPr>
      </p:pic>
      <p:sp>
        <p:nvSpPr>
          <p:cNvPr id="18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4267200" y="2743200"/>
            <a:ext cx="4572000" cy="35814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6"/>
              </a:buBlip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dirty="0"/>
              <a:t>Where will you finance?</a:t>
            </a:r>
          </a:p>
          <a:p>
            <a:r>
              <a:rPr lang="en-US" dirty="0"/>
              <a:t>What are the finance charges?</a:t>
            </a:r>
          </a:p>
          <a:p>
            <a:r>
              <a:rPr lang="en-US" dirty="0"/>
              <a:t>Where can you get help with </a:t>
            </a:r>
            <a:br>
              <a:rPr lang="en-US" dirty="0"/>
            </a:br>
            <a:r>
              <a:rPr lang="en-US" dirty="0"/>
              <a:t>a contract?</a:t>
            </a:r>
          </a:p>
        </p:txBody>
      </p:sp>
      <p:sp>
        <p:nvSpPr>
          <p:cNvPr id="20" name="Title 29"/>
          <p:cNvSpPr>
            <a:spLocks noGrp="1"/>
          </p:cNvSpPr>
          <p:nvPr>
            <p:ph type="title"/>
          </p:nvPr>
        </p:nvSpPr>
        <p:spPr>
          <a:xfrm>
            <a:off x="4267200" y="1524000"/>
            <a:ext cx="42672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Deal # 2:</a:t>
            </a:r>
            <a:br>
              <a:rPr lang="en-US" dirty="0"/>
            </a:br>
            <a:r>
              <a:rPr lang="en-US" dirty="0"/>
              <a:t>The Financing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4000" cy="94488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63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18890425">
            <a:off x="1533544" y="880367"/>
            <a:ext cx="5613549" cy="3854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958" y="3452149"/>
            <a:ext cx="1374926" cy="1617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63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79426" cy="7924800"/>
          </a:xfrm>
          <a:prstGeom prst="rect">
            <a:avLst/>
          </a:prstGeom>
        </p:spPr>
      </p:pic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6534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826F13-3893-43E8-9E6D-824E44725CE6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568" y="0"/>
            <a:ext cx="7647432" cy="68579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18890425">
            <a:off x="803138" y="6022586"/>
            <a:ext cx="2631586" cy="385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295400" y="2819400"/>
            <a:ext cx="2743200" cy="274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366" y="2961130"/>
            <a:ext cx="2493269" cy="2459741"/>
          </a:xfrm>
          <a:prstGeom prst="rect">
            <a:avLst/>
          </a:prstGeom>
        </p:spPr>
      </p:pic>
      <p:sp>
        <p:nvSpPr>
          <p:cNvPr id="23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4267200" y="2743200"/>
            <a:ext cx="4448537" cy="35814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6"/>
              </a:buBlip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Private sale: More money, </a:t>
            </a:r>
            <a:br>
              <a:rPr lang="en-US" dirty="0"/>
            </a:br>
            <a:r>
              <a:rPr lang="en-US" dirty="0"/>
              <a:t>more effort.</a:t>
            </a:r>
          </a:p>
          <a:p>
            <a:pPr>
              <a:lnSpc>
                <a:spcPct val="100000"/>
              </a:lnSpc>
            </a:pPr>
            <a:r>
              <a:rPr lang="en-US" dirty="0"/>
              <a:t>Trade-in: Less money, more convenience.</a:t>
            </a:r>
          </a:p>
          <a:p>
            <a:pPr>
              <a:lnSpc>
                <a:spcPct val="100000"/>
              </a:lnSpc>
            </a:pPr>
            <a:r>
              <a:rPr lang="en-US" dirty="0"/>
              <a:t>Use available resources to set </a:t>
            </a:r>
            <a:br>
              <a:rPr lang="en-US" dirty="0"/>
            </a:br>
            <a:r>
              <a:rPr lang="en-US" dirty="0"/>
              <a:t>the price.</a:t>
            </a:r>
          </a:p>
        </p:txBody>
      </p:sp>
      <p:sp>
        <p:nvSpPr>
          <p:cNvPr id="24" name="Title 29"/>
          <p:cNvSpPr>
            <a:spLocks noGrp="1"/>
          </p:cNvSpPr>
          <p:nvPr>
            <p:ph type="title"/>
          </p:nvPr>
        </p:nvSpPr>
        <p:spPr>
          <a:xfrm>
            <a:off x="4267200" y="1524000"/>
            <a:ext cx="42672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Deal # 3:</a:t>
            </a:r>
            <a:br>
              <a:rPr lang="en-US" dirty="0"/>
            </a:br>
            <a:r>
              <a:rPr lang="en-US" dirty="0"/>
              <a:t>The Trade-in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4000" cy="94488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64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18890425">
            <a:off x="1533544" y="880367"/>
            <a:ext cx="5613549" cy="385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117" y="3492694"/>
            <a:ext cx="1977486" cy="1439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2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Sources of Help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579473A-A82A-4541-8149-80F938E5BC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9889" y="2115210"/>
            <a:ext cx="4856317" cy="4120179"/>
          </a:xfrm>
        </p:spPr>
        <p:txBody>
          <a:bodyPr>
            <a:normAutofit/>
          </a:bodyPr>
          <a:lstStyle/>
          <a:p>
            <a:r>
              <a:rPr lang="en-US" b="0" dirty="0"/>
              <a:t>Airman and Family Readiness Center (A&amp;FRC)</a:t>
            </a:r>
          </a:p>
          <a:p>
            <a:r>
              <a:rPr lang="en-US" b="0" dirty="0"/>
              <a:t>Base legal office</a:t>
            </a:r>
          </a:p>
          <a:p>
            <a:r>
              <a:rPr lang="en-US" dirty="0"/>
              <a:t>Library/media/online</a:t>
            </a:r>
          </a:p>
          <a:p>
            <a:r>
              <a:rPr lang="en-US" b="0" dirty="0"/>
              <a:t>Handouts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F3BF72-40D1-4043-BD40-184AED30A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9604">
            <a:off x="320982" y="1703633"/>
            <a:ext cx="3252877" cy="3982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83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Home-Buying Strategies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495" y="1730284"/>
            <a:ext cx="5247861" cy="34899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474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House Can You Afford?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4267200" y="1977887"/>
            <a:ext cx="4448537" cy="434671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3"/>
              </a:buBlip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b="0" dirty="0"/>
              <a:t>Add escrows (taxes, insurance).</a:t>
            </a:r>
          </a:p>
          <a:p>
            <a:pPr>
              <a:lnSpc>
                <a:spcPct val="100000"/>
              </a:lnSpc>
            </a:pPr>
            <a:r>
              <a:rPr lang="en-US" b="0" dirty="0"/>
              <a:t>Consider repairs, maintenance, and homeowners association (HOA) dues.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645AE-3EAA-4F08-8E32-AB3DFCFCCB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5142">
            <a:off x="546992" y="1706974"/>
            <a:ext cx="3677589" cy="4758304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House Do You Want?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00" y="2314752"/>
            <a:ext cx="2465967" cy="2465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781" y="2314755"/>
            <a:ext cx="2465967" cy="2465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575" y="2314753"/>
            <a:ext cx="2465967" cy="2465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95373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Conventional mortgage: 20%.</a:t>
            </a:r>
            <a:br>
              <a:rPr lang="en-US" dirty="0"/>
            </a:br>
            <a:endParaRPr lang="en-US" dirty="0"/>
          </a:p>
          <a:p>
            <a:r>
              <a:rPr lang="en-US" dirty="0"/>
              <a:t>Federal Housing Administration (FHA): 3%–5%.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Department of Veterans Affairs (VA): Down payment not required.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 Payments and Closing Costs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3690" y="4701209"/>
            <a:ext cx="3789297" cy="823853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more you put down, the lower the total cost of the mortgage.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6127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313C-2BF2-4363-B63E-0F383615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Force Priorities</a:t>
            </a:r>
          </a:p>
        </p:txBody>
      </p:sp>
      <p:sp>
        <p:nvSpPr>
          <p:cNvPr id="6" name="Freeform 5"/>
          <p:cNvSpPr/>
          <p:nvPr/>
        </p:nvSpPr>
        <p:spPr>
          <a:xfrm>
            <a:off x="3573182" y="1708954"/>
            <a:ext cx="5038016" cy="468000"/>
          </a:xfrm>
          <a:custGeom>
            <a:avLst/>
            <a:gdLst>
              <a:gd name="connsiteX0" fmla="*/ 0 w 5038016"/>
              <a:gd name="connsiteY0" fmla="*/ 78002 h 468000"/>
              <a:gd name="connsiteX1" fmla="*/ 78002 w 5038016"/>
              <a:gd name="connsiteY1" fmla="*/ 0 h 468000"/>
              <a:gd name="connsiteX2" fmla="*/ 4960014 w 5038016"/>
              <a:gd name="connsiteY2" fmla="*/ 0 h 468000"/>
              <a:gd name="connsiteX3" fmla="*/ 5038016 w 5038016"/>
              <a:gd name="connsiteY3" fmla="*/ 78002 h 468000"/>
              <a:gd name="connsiteX4" fmla="*/ 5038016 w 5038016"/>
              <a:gd name="connsiteY4" fmla="*/ 389998 h 468000"/>
              <a:gd name="connsiteX5" fmla="*/ 4960014 w 5038016"/>
              <a:gd name="connsiteY5" fmla="*/ 468000 h 468000"/>
              <a:gd name="connsiteX6" fmla="*/ 78002 w 5038016"/>
              <a:gd name="connsiteY6" fmla="*/ 468000 h 468000"/>
              <a:gd name="connsiteX7" fmla="*/ 0 w 5038016"/>
              <a:gd name="connsiteY7" fmla="*/ 389998 h 468000"/>
              <a:gd name="connsiteX8" fmla="*/ 0 w 5038016"/>
              <a:gd name="connsiteY8" fmla="*/ 78002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016" h="468000">
                <a:moveTo>
                  <a:pt x="0" y="78002"/>
                </a:moveTo>
                <a:cubicBezTo>
                  <a:pt x="0" y="34923"/>
                  <a:pt x="34923" y="0"/>
                  <a:pt x="78002" y="0"/>
                </a:cubicBezTo>
                <a:lnTo>
                  <a:pt x="4960014" y="0"/>
                </a:lnTo>
                <a:cubicBezTo>
                  <a:pt x="5003093" y="0"/>
                  <a:pt x="5038016" y="34923"/>
                  <a:pt x="5038016" y="78002"/>
                </a:cubicBezTo>
                <a:lnTo>
                  <a:pt x="5038016" y="389998"/>
                </a:lnTo>
                <a:cubicBezTo>
                  <a:pt x="5038016" y="433077"/>
                  <a:pt x="5003093" y="468000"/>
                  <a:pt x="4960014" y="468000"/>
                </a:cubicBezTo>
                <a:lnTo>
                  <a:pt x="78002" y="468000"/>
                </a:lnTo>
                <a:cubicBezTo>
                  <a:pt x="34923" y="468000"/>
                  <a:pt x="0" y="433077"/>
                  <a:pt x="0" y="389998"/>
                </a:cubicBezTo>
                <a:lnTo>
                  <a:pt x="0" y="780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584" tIns="99046" rIns="99046" bIns="99046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Restore readiness…</a:t>
            </a:r>
          </a:p>
        </p:txBody>
      </p:sp>
      <p:sp>
        <p:nvSpPr>
          <p:cNvPr id="7" name="Freeform 6"/>
          <p:cNvSpPr/>
          <p:nvPr/>
        </p:nvSpPr>
        <p:spPr>
          <a:xfrm>
            <a:off x="3573182" y="2176954"/>
            <a:ext cx="5038016" cy="331200"/>
          </a:xfrm>
          <a:custGeom>
            <a:avLst/>
            <a:gdLst>
              <a:gd name="connsiteX0" fmla="*/ 0 w 5038016"/>
              <a:gd name="connsiteY0" fmla="*/ 0 h 331200"/>
              <a:gd name="connsiteX1" fmla="*/ 5038016 w 5038016"/>
              <a:gd name="connsiteY1" fmla="*/ 0 h 331200"/>
              <a:gd name="connsiteX2" fmla="*/ 5038016 w 5038016"/>
              <a:gd name="connsiteY2" fmla="*/ 331200 h 331200"/>
              <a:gd name="connsiteX3" fmla="*/ 0 w 5038016"/>
              <a:gd name="connsiteY3" fmla="*/ 331200 h 331200"/>
              <a:gd name="connsiteX4" fmla="*/ 0 w 5038016"/>
              <a:gd name="connsiteY4" fmla="*/ 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8016" h="331200">
                <a:moveTo>
                  <a:pt x="0" y="0"/>
                </a:moveTo>
                <a:lnTo>
                  <a:pt x="5038016" y="0"/>
                </a:lnTo>
                <a:lnTo>
                  <a:pt x="5038016" y="331200"/>
                </a:lnTo>
                <a:lnTo>
                  <a:pt x="0" y="33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957" tIns="25400" rIns="142240" bIns="2540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to win any fight, any time.</a:t>
            </a:r>
          </a:p>
        </p:txBody>
      </p:sp>
      <p:sp>
        <p:nvSpPr>
          <p:cNvPr id="8" name="Freeform 7"/>
          <p:cNvSpPr/>
          <p:nvPr/>
        </p:nvSpPr>
        <p:spPr>
          <a:xfrm>
            <a:off x="3573182" y="2508154"/>
            <a:ext cx="5038016" cy="468000"/>
          </a:xfrm>
          <a:custGeom>
            <a:avLst/>
            <a:gdLst>
              <a:gd name="connsiteX0" fmla="*/ 0 w 5038016"/>
              <a:gd name="connsiteY0" fmla="*/ 78002 h 468000"/>
              <a:gd name="connsiteX1" fmla="*/ 78002 w 5038016"/>
              <a:gd name="connsiteY1" fmla="*/ 0 h 468000"/>
              <a:gd name="connsiteX2" fmla="*/ 4960014 w 5038016"/>
              <a:gd name="connsiteY2" fmla="*/ 0 h 468000"/>
              <a:gd name="connsiteX3" fmla="*/ 5038016 w 5038016"/>
              <a:gd name="connsiteY3" fmla="*/ 78002 h 468000"/>
              <a:gd name="connsiteX4" fmla="*/ 5038016 w 5038016"/>
              <a:gd name="connsiteY4" fmla="*/ 389998 h 468000"/>
              <a:gd name="connsiteX5" fmla="*/ 4960014 w 5038016"/>
              <a:gd name="connsiteY5" fmla="*/ 468000 h 468000"/>
              <a:gd name="connsiteX6" fmla="*/ 78002 w 5038016"/>
              <a:gd name="connsiteY6" fmla="*/ 468000 h 468000"/>
              <a:gd name="connsiteX7" fmla="*/ 0 w 5038016"/>
              <a:gd name="connsiteY7" fmla="*/ 389998 h 468000"/>
              <a:gd name="connsiteX8" fmla="*/ 0 w 5038016"/>
              <a:gd name="connsiteY8" fmla="*/ 78002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016" h="468000">
                <a:moveTo>
                  <a:pt x="0" y="78002"/>
                </a:moveTo>
                <a:cubicBezTo>
                  <a:pt x="0" y="34923"/>
                  <a:pt x="34923" y="0"/>
                  <a:pt x="78002" y="0"/>
                </a:cubicBezTo>
                <a:lnTo>
                  <a:pt x="4960014" y="0"/>
                </a:lnTo>
                <a:cubicBezTo>
                  <a:pt x="5003093" y="0"/>
                  <a:pt x="5038016" y="34923"/>
                  <a:pt x="5038016" y="78002"/>
                </a:cubicBezTo>
                <a:lnTo>
                  <a:pt x="5038016" y="389998"/>
                </a:lnTo>
                <a:cubicBezTo>
                  <a:pt x="5038016" y="433077"/>
                  <a:pt x="5003093" y="468000"/>
                  <a:pt x="4960014" y="468000"/>
                </a:cubicBezTo>
                <a:lnTo>
                  <a:pt x="78002" y="468000"/>
                </a:lnTo>
                <a:cubicBezTo>
                  <a:pt x="34923" y="468000"/>
                  <a:pt x="0" y="433077"/>
                  <a:pt x="0" y="389998"/>
                </a:cubicBezTo>
                <a:lnTo>
                  <a:pt x="0" y="780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584" tIns="99046" rIns="99046" bIns="99046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Cost-effectively modernize…</a:t>
            </a:r>
          </a:p>
        </p:txBody>
      </p:sp>
      <p:sp>
        <p:nvSpPr>
          <p:cNvPr id="9" name="Freeform 8"/>
          <p:cNvSpPr/>
          <p:nvPr/>
        </p:nvSpPr>
        <p:spPr>
          <a:xfrm>
            <a:off x="3573182" y="2976154"/>
            <a:ext cx="5038016" cy="331200"/>
          </a:xfrm>
          <a:custGeom>
            <a:avLst/>
            <a:gdLst>
              <a:gd name="connsiteX0" fmla="*/ 0 w 5038016"/>
              <a:gd name="connsiteY0" fmla="*/ 0 h 331200"/>
              <a:gd name="connsiteX1" fmla="*/ 5038016 w 5038016"/>
              <a:gd name="connsiteY1" fmla="*/ 0 h 331200"/>
              <a:gd name="connsiteX2" fmla="*/ 5038016 w 5038016"/>
              <a:gd name="connsiteY2" fmla="*/ 331200 h 331200"/>
              <a:gd name="connsiteX3" fmla="*/ 0 w 5038016"/>
              <a:gd name="connsiteY3" fmla="*/ 331200 h 331200"/>
              <a:gd name="connsiteX4" fmla="*/ 0 w 5038016"/>
              <a:gd name="connsiteY4" fmla="*/ 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8016" h="331200">
                <a:moveTo>
                  <a:pt x="0" y="0"/>
                </a:moveTo>
                <a:lnTo>
                  <a:pt x="5038016" y="0"/>
                </a:lnTo>
                <a:lnTo>
                  <a:pt x="5038016" y="331200"/>
                </a:lnTo>
                <a:lnTo>
                  <a:pt x="0" y="33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957" tIns="25400" rIns="142240" bIns="2540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to increase the lethality of the force.</a:t>
            </a:r>
          </a:p>
        </p:txBody>
      </p:sp>
      <p:sp>
        <p:nvSpPr>
          <p:cNvPr id="10" name="Freeform 9"/>
          <p:cNvSpPr/>
          <p:nvPr/>
        </p:nvSpPr>
        <p:spPr>
          <a:xfrm>
            <a:off x="3573182" y="3307354"/>
            <a:ext cx="5038016" cy="468000"/>
          </a:xfrm>
          <a:custGeom>
            <a:avLst/>
            <a:gdLst>
              <a:gd name="connsiteX0" fmla="*/ 0 w 5038016"/>
              <a:gd name="connsiteY0" fmla="*/ 78002 h 468000"/>
              <a:gd name="connsiteX1" fmla="*/ 78002 w 5038016"/>
              <a:gd name="connsiteY1" fmla="*/ 0 h 468000"/>
              <a:gd name="connsiteX2" fmla="*/ 4960014 w 5038016"/>
              <a:gd name="connsiteY2" fmla="*/ 0 h 468000"/>
              <a:gd name="connsiteX3" fmla="*/ 5038016 w 5038016"/>
              <a:gd name="connsiteY3" fmla="*/ 78002 h 468000"/>
              <a:gd name="connsiteX4" fmla="*/ 5038016 w 5038016"/>
              <a:gd name="connsiteY4" fmla="*/ 389998 h 468000"/>
              <a:gd name="connsiteX5" fmla="*/ 4960014 w 5038016"/>
              <a:gd name="connsiteY5" fmla="*/ 468000 h 468000"/>
              <a:gd name="connsiteX6" fmla="*/ 78002 w 5038016"/>
              <a:gd name="connsiteY6" fmla="*/ 468000 h 468000"/>
              <a:gd name="connsiteX7" fmla="*/ 0 w 5038016"/>
              <a:gd name="connsiteY7" fmla="*/ 389998 h 468000"/>
              <a:gd name="connsiteX8" fmla="*/ 0 w 5038016"/>
              <a:gd name="connsiteY8" fmla="*/ 78002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016" h="468000">
                <a:moveTo>
                  <a:pt x="0" y="78002"/>
                </a:moveTo>
                <a:cubicBezTo>
                  <a:pt x="0" y="34923"/>
                  <a:pt x="34923" y="0"/>
                  <a:pt x="78002" y="0"/>
                </a:cubicBezTo>
                <a:lnTo>
                  <a:pt x="4960014" y="0"/>
                </a:lnTo>
                <a:cubicBezTo>
                  <a:pt x="5003093" y="0"/>
                  <a:pt x="5038016" y="34923"/>
                  <a:pt x="5038016" y="78002"/>
                </a:cubicBezTo>
                <a:lnTo>
                  <a:pt x="5038016" y="389998"/>
                </a:lnTo>
                <a:cubicBezTo>
                  <a:pt x="5038016" y="433077"/>
                  <a:pt x="5003093" y="468000"/>
                  <a:pt x="4960014" y="468000"/>
                </a:cubicBezTo>
                <a:lnTo>
                  <a:pt x="78002" y="468000"/>
                </a:lnTo>
                <a:cubicBezTo>
                  <a:pt x="34923" y="468000"/>
                  <a:pt x="0" y="433077"/>
                  <a:pt x="0" y="389998"/>
                </a:cubicBezTo>
                <a:lnTo>
                  <a:pt x="0" y="780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584" tIns="99046" rIns="99046" bIns="99046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Drive innovation…</a:t>
            </a:r>
          </a:p>
        </p:txBody>
      </p:sp>
      <p:sp>
        <p:nvSpPr>
          <p:cNvPr id="11" name="Freeform 10"/>
          <p:cNvSpPr/>
          <p:nvPr/>
        </p:nvSpPr>
        <p:spPr>
          <a:xfrm>
            <a:off x="3573182" y="3775355"/>
            <a:ext cx="5038016" cy="331200"/>
          </a:xfrm>
          <a:custGeom>
            <a:avLst/>
            <a:gdLst>
              <a:gd name="connsiteX0" fmla="*/ 0 w 5038016"/>
              <a:gd name="connsiteY0" fmla="*/ 0 h 331200"/>
              <a:gd name="connsiteX1" fmla="*/ 5038016 w 5038016"/>
              <a:gd name="connsiteY1" fmla="*/ 0 h 331200"/>
              <a:gd name="connsiteX2" fmla="*/ 5038016 w 5038016"/>
              <a:gd name="connsiteY2" fmla="*/ 331200 h 331200"/>
              <a:gd name="connsiteX3" fmla="*/ 0 w 5038016"/>
              <a:gd name="connsiteY3" fmla="*/ 331200 h 331200"/>
              <a:gd name="connsiteX4" fmla="*/ 0 w 5038016"/>
              <a:gd name="connsiteY4" fmla="*/ 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8016" h="331200">
                <a:moveTo>
                  <a:pt x="0" y="0"/>
                </a:moveTo>
                <a:lnTo>
                  <a:pt x="5038016" y="0"/>
                </a:lnTo>
                <a:lnTo>
                  <a:pt x="5038016" y="331200"/>
                </a:lnTo>
                <a:lnTo>
                  <a:pt x="0" y="33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957" tIns="25400" rIns="142240" bIns="2540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to secure our future.</a:t>
            </a:r>
          </a:p>
        </p:txBody>
      </p:sp>
      <p:sp>
        <p:nvSpPr>
          <p:cNvPr id="12" name="Freeform 11"/>
          <p:cNvSpPr/>
          <p:nvPr/>
        </p:nvSpPr>
        <p:spPr>
          <a:xfrm>
            <a:off x="3573182" y="4106555"/>
            <a:ext cx="5038016" cy="468000"/>
          </a:xfrm>
          <a:custGeom>
            <a:avLst/>
            <a:gdLst>
              <a:gd name="connsiteX0" fmla="*/ 0 w 5038016"/>
              <a:gd name="connsiteY0" fmla="*/ 78002 h 468000"/>
              <a:gd name="connsiteX1" fmla="*/ 78002 w 5038016"/>
              <a:gd name="connsiteY1" fmla="*/ 0 h 468000"/>
              <a:gd name="connsiteX2" fmla="*/ 4960014 w 5038016"/>
              <a:gd name="connsiteY2" fmla="*/ 0 h 468000"/>
              <a:gd name="connsiteX3" fmla="*/ 5038016 w 5038016"/>
              <a:gd name="connsiteY3" fmla="*/ 78002 h 468000"/>
              <a:gd name="connsiteX4" fmla="*/ 5038016 w 5038016"/>
              <a:gd name="connsiteY4" fmla="*/ 389998 h 468000"/>
              <a:gd name="connsiteX5" fmla="*/ 4960014 w 5038016"/>
              <a:gd name="connsiteY5" fmla="*/ 468000 h 468000"/>
              <a:gd name="connsiteX6" fmla="*/ 78002 w 5038016"/>
              <a:gd name="connsiteY6" fmla="*/ 468000 h 468000"/>
              <a:gd name="connsiteX7" fmla="*/ 0 w 5038016"/>
              <a:gd name="connsiteY7" fmla="*/ 389998 h 468000"/>
              <a:gd name="connsiteX8" fmla="*/ 0 w 5038016"/>
              <a:gd name="connsiteY8" fmla="*/ 78002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016" h="468000">
                <a:moveTo>
                  <a:pt x="0" y="78002"/>
                </a:moveTo>
                <a:cubicBezTo>
                  <a:pt x="0" y="34923"/>
                  <a:pt x="34923" y="0"/>
                  <a:pt x="78002" y="0"/>
                </a:cubicBezTo>
                <a:lnTo>
                  <a:pt x="4960014" y="0"/>
                </a:lnTo>
                <a:cubicBezTo>
                  <a:pt x="5003093" y="0"/>
                  <a:pt x="5038016" y="34923"/>
                  <a:pt x="5038016" y="78002"/>
                </a:cubicBezTo>
                <a:lnTo>
                  <a:pt x="5038016" y="389998"/>
                </a:lnTo>
                <a:cubicBezTo>
                  <a:pt x="5038016" y="433077"/>
                  <a:pt x="5003093" y="468000"/>
                  <a:pt x="4960014" y="468000"/>
                </a:cubicBezTo>
                <a:lnTo>
                  <a:pt x="78002" y="468000"/>
                </a:lnTo>
                <a:cubicBezTo>
                  <a:pt x="34923" y="468000"/>
                  <a:pt x="0" y="433077"/>
                  <a:pt x="0" y="389998"/>
                </a:cubicBezTo>
                <a:lnTo>
                  <a:pt x="0" y="780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584" tIns="99046" rIns="99046" bIns="99046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Develop exceptional leaders…</a:t>
            </a:r>
          </a:p>
        </p:txBody>
      </p:sp>
      <p:sp>
        <p:nvSpPr>
          <p:cNvPr id="13" name="Freeform 12"/>
          <p:cNvSpPr/>
          <p:nvPr/>
        </p:nvSpPr>
        <p:spPr>
          <a:xfrm>
            <a:off x="3573182" y="4574555"/>
            <a:ext cx="5038016" cy="331200"/>
          </a:xfrm>
          <a:custGeom>
            <a:avLst/>
            <a:gdLst>
              <a:gd name="connsiteX0" fmla="*/ 0 w 5038016"/>
              <a:gd name="connsiteY0" fmla="*/ 0 h 331200"/>
              <a:gd name="connsiteX1" fmla="*/ 5038016 w 5038016"/>
              <a:gd name="connsiteY1" fmla="*/ 0 h 331200"/>
              <a:gd name="connsiteX2" fmla="*/ 5038016 w 5038016"/>
              <a:gd name="connsiteY2" fmla="*/ 331200 h 331200"/>
              <a:gd name="connsiteX3" fmla="*/ 0 w 5038016"/>
              <a:gd name="connsiteY3" fmla="*/ 331200 h 331200"/>
              <a:gd name="connsiteX4" fmla="*/ 0 w 5038016"/>
              <a:gd name="connsiteY4" fmla="*/ 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8016" h="331200">
                <a:moveTo>
                  <a:pt x="0" y="0"/>
                </a:moveTo>
                <a:lnTo>
                  <a:pt x="5038016" y="0"/>
                </a:lnTo>
                <a:lnTo>
                  <a:pt x="5038016" y="331200"/>
                </a:lnTo>
                <a:lnTo>
                  <a:pt x="0" y="33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957" tIns="25400" rIns="142240" bIns="2540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to lead the world’s most powerful teams.</a:t>
            </a:r>
          </a:p>
        </p:txBody>
      </p:sp>
      <p:sp>
        <p:nvSpPr>
          <p:cNvPr id="14" name="Freeform 13"/>
          <p:cNvSpPr/>
          <p:nvPr/>
        </p:nvSpPr>
        <p:spPr>
          <a:xfrm>
            <a:off x="3573182" y="4905755"/>
            <a:ext cx="5038016" cy="468000"/>
          </a:xfrm>
          <a:custGeom>
            <a:avLst/>
            <a:gdLst>
              <a:gd name="connsiteX0" fmla="*/ 0 w 5038016"/>
              <a:gd name="connsiteY0" fmla="*/ 78002 h 468000"/>
              <a:gd name="connsiteX1" fmla="*/ 78002 w 5038016"/>
              <a:gd name="connsiteY1" fmla="*/ 0 h 468000"/>
              <a:gd name="connsiteX2" fmla="*/ 4960014 w 5038016"/>
              <a:gd name="connsiteY2" fmla="*/ 0 h 468000"/>
              <a:gd name="connsiteX3" fmla="*/ 5038016 w 5038016"/>
              <a:gd name="connsiteY3" fmla="*/ 78002 h 468000"/>
              <a:gd name="connsiteX4" fmla="*/ 5038016 w 5038016"/>
              <a:gd name="connsiteY4" fmla="*/ 389998 h 468000"/>
              <a:gd name="connsiteX5" fmla="*/ 4960014 w 5038016"/>
              <a:gd name="connsiteY5" fmla="*/ 468000 h 468000"/>
              <a:gd name="connsiteX6" fmla="*/ 78002 w 5038016"/>
              <a:gd name="connsiteY6" fmla="*/ 468000 h 468000"/>
              <a:gd name="connsiteX7" fmla="*/ 0 w 5038016"/>
              <a:gd name="connsiteY7" fmla="*/ 389998 h 468000"/>
              <a:gd name="connsiteX8" fmla="*/ 0 w 5038016"/>
              <a:gd name="connsiteY8" fmla="*/ 78002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016" h="468000">
                <a:moveTo>
                  <a:pt x="0" y="78002"/>
                </a:moveTo>
                <a:cubicBezTo>
                  <a:pt x="0" y="34923"/>
                  <a:pt x="34923" y="0"/>
                  <a:pt x="78002" y="0"/>
                </a:cubicBezTo>
                <a:lnTo>
                  <a:pt x="4960014" y="0"/>
                </a:lnTo>
                <a:cubicBezTo>
                  <a:pt x="5003093" y="0"/>
                  <a:pt x="5038016" y="34923"/>
                  <a:pt x="5038016" y="78002"/>
                </a:cubicBezTo>
                <a:lnTo>
                  <a:pt x="5038016" y="389998"/>
                </a:lnTo>
                <a:cubicBezTo>
                  <a:pt x="5038016" y="433077"/>
                  <a:pt x="5003093" y="468000"/>
                  <a:pt x="4960014" y="468000"/>
                </a:cubicBezTo>
                <a:lnTo>
                  <a:pt x="78002" y="468000"/>
                </a:lnTo>
                <a:cubicBezTo>
                  <a:pt x="34923" y="468000"/>
                  <a:pt x="0" y="433077"/>
                  <a:pt x="0" y="389998"/>
                </a:cubicBezTo>
                <a:lnTo>
                  <a:pt x="0" y="780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584" tIns="99046" rIns="99046" bIns="99046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Strengthen our alliances…</a:t>
            </a:r>
          </a:p>
        </p:txBody>
      </p:sp>
      <p:sp>
        <p:nvSpPr>
          <p:cNvPr id="15" name="Freeform 14"/>
          <p:cNvSpPr/>
          <p:nvPr/>
        </p:nvSpPr>
        <p:spPr>
          <a:xfrm>
            <a:off x="3573182" y="5373755"/>
            <a:ext cx="5038016" cy="331200"/>
          </a:xfrm>
          <a:custGeom>
            <a:avLst/>
            <a:gdLst>
              <a:gd name="connsiteX0" fmla="*/ 0 w 5038016"/>
              <a:gd name="connsiteY0" fmla="*/ 0 h 331200"/>
              <a:gd name="connsiteX1" fmla="*/ 5038016 w 5038016"/>
              <a:gd name="connsiteY1" fmla="*/ 0 h 331200"/>
              <a:gd name="connsiteX2" fmla="*/ 5038016 w 5038016"/>
              <a:gd name="connsiteY2" fmla="*/ 331200 h 331200"/>
              <a:gd name="connsiteX3" fmla="*/ 0 w 5038016"/>
              <a:gd name="connsiteY3" fmla="*/ 331200 h 331200"/>
              <a:gd name="connsiteX4" fmla="*/ 0 w 5038016"/>
              <a:gd name="connsiteY4" fmla="*/ 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8016" h="331200">
                <a:moveTo>
                  <a:pt x="0" y="0"/>
                </a:moveTo>
                <a:lnTo>
                  <a:pt x="5038016" y="0"/>
                </a:lnTo>
                <a:lnTo>
                  <a:pt x="5038016" y="331200"/>
                </a:lnTo>
                <a:lnTo>
                  <a:pt x="0" y="33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957" tIns="25400" rIns="142240" bIns="2540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n-US" sz="1600" b="0" kern="1200" dirty="0">
                <a:latin typeface="Arial" panose="020B0604020202020204" pitchFamily="34" charset="0"/>
                <a:cs typeface="Arial" panose="020B0604020202020204" pitchFamily="34" charset="0"/>
              </a:rPr>
              <a:t>because we are stronger together.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22" y="1356894"/>
            <a:ext cx="3114989" cy="5093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1081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" b="-1"/>
          <a:stretch/>
        </p:blipFill>
        <p:spPr>
          <a:xfrm>
            <a:off x="5105399" y="1918252"/>
            <a:ext cx="4038600" cy="3606809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Fixed rate (15 or 30 years)</a:t>
            </a:r>
          </a:p>
          <a:p>
            <a:pPr>
              <a:lnSpc>
                <a:spcPct val="150000"/>
              </a:lnSpc>
            </a:pPr>
            <a:r>
              <a:rPr lang="en-US" dirty="0"/>
              <a:t>Adjustable rate</a:t>
            </a:r>
          </a:p>
          <a:p>
            <a:pPr>
              <a:lnSpc>
                <a:spcPct val="150000"/>
              </a:lnSpc>
            </a:pPr>
            <a:r>
              <a:rPr lang="en-US" dirty="0"/>
              <a:t>Interest only</a:t>
            </a:r>
          </a:p>
          <a:p>
            <a:pPr>
              <a:lnSpc>
                <a:spcPct val="150000"/>
              </a:lnSpc>
            </a:pPr>
            <a:r>
              <a:rPr lang="en-US" dirty="0"/>
              <a:t>Subprime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Mortgage Loan</a:t>
            </a:r>
          </a:p>
        </p:txBody>
      </p:sp>
      <p:sp>
        <p:nvSpPr>
          <p:cNvPr id="8" name="Rectangle 7"/>
          <p:cNvSpPr/>
          <p:nvPr/>
        </p:nvSpPr>
        <p:spPr>
          <a:xfrm>
            <a:off x="598848" y="4701208"/>
            <a:ext cx="3789297" cy="823853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possible, get preapproved, not just prequalified for your loan.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3542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4276"/>
            <a:ext cx="2720340" cy="52326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0576" y="2104643"/>
            <a:ext cx="4304612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66448" y="2102745"/>
            <a:ext cx="550106" cy="904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311184" y="4160462"/>
            <a:ext cx="4304612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310576" y="3130457"/>
            <a:ext cx="4304612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66448" y="3128559"/>
            <a:ext cx="550106" cy="90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667056" y="4158564"/>
            <a:ext cx="550106" cy="904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 of Insurance</a:t>
            </a:r>
          </a:p>
        </p:txBody>
      </p:sp>
      <p:sp>
        <p:nvSpPr>
          <p:cNvPr id="7" name="Freeform 6"/>
          <p:cNvSpPr/>
          <p:nvPr/>
        </p:nvSpPr>
        <p:spPr>
          <a:xfrm>
            <a:off x="4432154" y="2284959"/>
            <a:ext cx="3840163" cy="566550"/>
          </a:xfrm>
          <a:custGeom>
            <a:avLst/>
            <a:gdLst>
              <a:gd name="connsiteX0" fmla="*/ 0 w 3235668"/>
              <a:gd name="connsiteY0" fmla="*/ 167283 h 1003680"/>
              <a:gd name="connsiteX1" fmla="*/ 167283 w 3235668"/>
              <a:gd name="connsiteY1" fmla="*/ 0 h 1003680"/>
              <a:gd name="connsiteX2" fmla="*/ 3068385 w 3235668"/>
              <a:gd name="connsiteY2" fmla="*/ 0 h 1003680"/>
              <a:gd name="connsiteX3" fmla="*/ 3235668 w 3235668"/>
              <a:gd name="connsiteY3" fmla="*/ 167283 h 1003680"/>
              <a:gd name="connsiteX4" fmla="*/ 3235668 w 3235668"/>
              <a:gd name="connsiteY4" fmla="*/ 836397 h 1003680"/>
              <a:gd name="connsiteX5" fmla="*/ 3068385 w 3235668"/>
              <a:gd name="connsiteY5" fmla="*/ 1003680 h 1003680"/>
              <a:gd name="connsiteX6" fmla="*/ 167283 w 3235668"/>
              <a:gd name="connsiteY6" fmla="*/ 1003680 h 1003680"/>
              <a:gd name="connsiteX7" fmla="*/ 0 w 3235668"/>
              <a:gd name="connsiteY7" fmla="*/ 836397 h 1003680"/>
              <a:gd name="connsiteX8" fmla="*/ 0 w 3235668"/>
              <a:gd name="connsiteY8" fmla="*/ 167283 h 100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5668" h="1003680">
                <a:moveTo>
                  <a:pt x="0" y="167283"/>
                </a:moveTo>
                <a:cubicBezTo>
                  <a:pt x="0" y="74895"/>
                  <a:pt x="74895" y="0"/>
                  <a:pt x="167283" y="0"/>
                </a:cubicBezTo>
                <a:lnTo>
                  <a:pt x="3068385" y="0"/>
                </a:lnTo>
                <a:cubicBezTo>
                  <a:pt x="3160773" y="0"/>
                  <a:pt x="3235668" y="74895"/>
                  <a:pt x="3235668" y="167283"/>
                </a:cubicBezTo>
                <a:lnTo>
                  <a:pt x="3235668" y="836397"/>
                </a:lnTo>
                <a:cubicBezTo>
                  <a:pt x="3235668" y="928785"/>
                  <a:pt x="3160773" y="1003680"/>
                  <a:pt x="3068385" y="1003680"/>
                </a:cubicBezTo>
                <a:lnTo>
                  <a:pt x="167283" y="1003680"/>
                </a:lnTo>
                <a:cubicBezTo>
                  <a:pt x="74895" y="1003680"/>
                  <a:pt x="0" y="928785"/>
                  <a:pt x="0" y="836397"/>
                </a:cubicBezTo>
                <a:lnTo>
                  <a:pt x="0" y="167283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297" tIns="48996" rIns="171297" bIns="48996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Transfer risk of financial loss or hardship.</a:t>
            </a:r>
          </a:p>
        </p:txBody>
      </p:sp>
      <p:sp>
        <p:nvSpPr>
          <p:cNvPr id="9" name="Freeform 8"/>
          <p:cNvSpPr/>
          <p:nvPr/>
        </p:nvSpPr>
        <p:spPr>
          <a:xfrm>
            <a:off x="4432155" y="3297077"/>
            <a:ext cx="3840162" cy="623205"/>
          </a:xfrm>
          <a:custGeom>
            <a:avLst/>
            <a:gdLst>
              <a:gd name="connsiteX0" fmla="*/ 0 w 3235668"/>
              <a:gd name="connsiteY0" fmla="*/ 167283 h 1003680"/>
              <a:gd name="connsiteX1" fmla="*/ 167283 w 3235668"/>
              <a:gd name="connsiteY1" fmla="*/ 0 h 1003680"/>
              <a:gd name="connsiteX2" fmla="*/ 3068385 w 3235668"/>
              <a:gd name="connsiteY2" fmla="*/ 0 h 1003680"/>
              <a:gd name="connsiteX3" fmla="*/ 3235668 w 3235668"/>
              <a:gd name="connsiteY3" fmla="*/ 167283 h 1003680"/>
              <a:gd name="connsiteX4" fmla="*/ 3235668 w 3235668"/>
              <a:gd name="connsiteY4" fmla="*/ 836397 h 1003680"/>
              <a:gd name="connsiteX5" fmla="*/ 3068385 w 3235668"/>
              <a:gd name="connsiteY5" fmla="*/ 1003680 h 1003680"/>
              <a:gd name="connsiteX6" fmla="*/ 167283 w 3235668"/>
              <a:gd name="connsiteY6" fmla="*/ 1003680 h 1003680"/>
              <a:gd name="connsiteX7" fmla="*/ 0 w 3235668"/>
              <a:gd name="connsiteY7" fmla="*/ 836397 h 1003680"/>
              <a:gd name="connsiteX8" fmla="*/ 0 w 3235668"/>
              <a:gd name="connsiteY8" fmla="*/ 167283 h 100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5668" h="1003680">
                <a:moveTo>
                  <a:pt x="0" y="167283"/>
                </a:moveTo>
                <a:cubicBezTo>
                  <a:pt x="0" y="74895"/>
                  <a:pt x="74895" y="0"/>
                  <a:pt x="167283" y="0"/>
                </a:cubicBezTo>
                <a:lnTo>
                  <a:pt x="3068385" y="0"/>
                </a:lnTo>
                <a:cubicBezTo>
                  <a:pt x="3160773" y="0"/>
                  <a:pt x="3235668" y="74895"/>
                  <a:pt x="3235668" y="167283"/>
                </a:cubicBezTo>
                <a:lnTo>
                  <a:pt x="3235668" y="836397"/>
                </a:lnTo>
                <a:cubicBezTo>
                  <a:pt x="3235668" y="928785"/>
                  <a:pt x="3160773" y="1003680"/>
                  <a:pt x="3068385" y="1003680"/>
                </a:cubicBezTo>
                <a:lnTo>
                  <a:pt x="167283" y="1003680"/>
                </a:lnTo>
                <a:cubicBezTo>
                  <a:pt x="74895" y="1003680"/>
                  <a:pt x="0" y="928785"/>
                  <a:pt x="0" y="836397"/>
                </a:cubicBezTo>
                <a:lnTo>
                  <a:pt x="0" y="167283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297" tIns="48996" rIns="171297" bIns="48996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Life events affect </a:t>
            </a:r>
            <a:br>
              <a:rPr lang="en-US" sz="2200" kern="12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200" kern="12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insurance needs.</a:t>
            </a:r>
          </a:p>
        </p:txBody>
      </p:sp>
      <p:sp>
        <p:nvSpPr>
          <p:cNvPr id="11" name="Freeform 10"/>
          <p:cNvSpPr/>
          <p:nvPr/>
        </p:nvSpPr>
        <p:spPr>
          <a:xfrm>
            <a:off x="4432154" y="4310093"/>
            <a:ext cx="4183034" cy="566550"/>
          </a:xfrm>
          <a:custGeom>
            <a:avLst/>
            <a:gdLst>
              <a:gd name="connsiteX0" fmla="*/ 0 w 3235668"/>
              <a:gd name="connsiteY0" fmla="*/ 167283 h 1003680"/>
              <a:gd name="connsiteX1" fmla="*/ 167283 w 3235668"/>
              <a:gd name="connsiteY1" fmla="*/ 0 h 1003680"/>
              <a:gd name="connsiteX2" fmla="*/ 3068385 w 3235668"/>
              <a:gd name="connsiteY2" fmla="*/ 0 h 1003680"/>
              <a:gd name="connsiteX3" fmla="*/ 3235668 w 3235668"/>
              <a:gd name="connsiteY3" fmla="*/ 167283 h 1003680"/>
              <a:gd name="connsiteX4" fmla="*/ 3235668 w 3235668"/>
              <a:gd name="connsiteY4" fmla="*/ 836397 h 1003680"/>
              <a:gd name="connsiteX5" fmla="*/ 3068385 w 3235668"/>
              <a:gd name="connsiteY5" fmla="*/ 1003680 h 1003680"/>
              <a:gd name="connsiteX6" fmla="*/ 167283 w 3235668"/>
              <a:gd name="connsiteY6" fmla="*/ 1003680 h 1003680"/>
              <a:gd name="connsiteX7" fmla="*/ 0 w 3235668"/>
              <a:gd name="connsiteY7" fmla="*/ 836397 h 1003680"/>
              <a:gd name="connsiteX8" fmla="*/ 0 w 3235668"/>
              <a:gd name="connsiteY8" fmla="*/ 167283 h 100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5668" h="1003680">
                <a:moveTo>
                  <a:pt x="0" y="167283"/>
                </a:moveTo>
                <a:cubicBezTo>
                  <a:pt x="0" y="74895"/>
                  <a:pt x="74895" y="0"/>
                  <a:pt x="167283" y="0"/>
                </a:cubicBezTo>
                <a:lnTo>
                  <a:pt x="3068385" y="0"/>
                </a:lnTo>
                <a:cubicBezTo>
                  <a:pt x="3160773" y="0"/>
                  <a:pt x="3235668" y="74895"/>
                  <a:pt x="3235668" y="167283"/>
                </a:cubicBezTo>
                <a:lnTo>
                  <a:pt x="3235668" y="836397"/>
                </a:lnTo>
                <a:cubicBezTo>
                  <a:pt x="3235668" y="928785"/>
                  <a:pt x="3160773" y="1003680"/>
                  <a:pt x="3068385" y="1003680"/>
                </a:cubicBezTo>
                <a:lnTo>
                  <a:pt x="167283" y="1003680"/>
                </a:lnTo>
                <a:cubicBezTo>
                  <a:pt x="74895" y="1003680"/>
                  <a:pt x="0" y="928785"/>
                  <a:pt x="0" y="836397"/>
                </a:cubicBezTo>
                <a:lnTo>
                  <a:pt x="0" y="167283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297" tIns="48996" rIns="171297" bIns="48996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Air Force provides some insurance, but not all.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621" y="2433124"/>
            <a:ext cx="188976" cy="2743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771" y="3448066"/>
            <a:ext cx="188976" cy="2743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229" y="4477792"/>
            <a:ext cx="188976" cy="274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76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Insurance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99906" y="2843928"/>
            <a:ext cx="3082726" cy="856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99905" y="3700410"/>
            <a:ext cx="3082727" cy="2508998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 Same Side Corner Rectangle 6"/>
          <p:cNvSpPr/>
          <p:nvPr/>
        </p:nvSpPr>
        <p:spPr>
          <a:xfrm>
            <a:off x="1499906" y="3562181"/>
            <a:ext cx="3082727" cy="26472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170688" rIns="170688" bIns="170688" numCol="1" spcCol="1270" anchor="t" anchorCtr="0">
            <a:noAutofit/>
          </a:bodyPr>
          <a:lstStyle/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SGLI</a:t>
            </a:r>
          </a:p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TSGLI/SGLI Disability</a:t>
            </a:r>
          </a:p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FSGLI</a:t>
            </a:r>
          </a:p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VGLI</a:t>
            </a:r>
          </a:p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policies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9905" y="2874572"/>
            <a:ext cx="3082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 </a:t>
            </a:r>
            <a:r>
              <a:rPr lang="en-US" sz="23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(Term) </a:t>
            </a:r>
            <a:b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738577" y="2843927"/>
            <a:ext cx="3082726" cy="85648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38576" y="3700409"/>
            <a:ext cx="3082727" cy="1669027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38576" y="2874571"/>
            <a:ext cx="30827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Insurance</a:t>
            </a:r>
            <a:b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(Insurance plus savings)</a:t>
            </a:r>
          </a:p>
          <a:p>
            <a:endParaRPr lang="en-US" dirty="0"/>
          </a:p>
        </p:txBody>
      </p:sp>
      <p:sp>
        <p:nvSpPr>
          <p:cNvPr id="28" name="Round Same Side Corner Rectangle 6"/>
          <p:cNvSpPr/>
          <p:nvPr/>
        </p:nvSpPr>
        <p:spPr>
          <a:xfrm>
            <a:off x="4831441" y="3597617"/>
            <a:ext cx="3082727" cy="1654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170688" rIns="170688" bIns="170688" numCol="1" spcCol="1270" anchor="t" anchorCtr="0">
            <a:noAutofit/>
          </a:bodyPr>
          <a:lstStyle/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life</a:t>
            </a:r>
          </a:p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life</a:t>
            </a:r>
          </a:p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life</a:t>
            </a:r>
          </a:p>
        </p:txBody>
      </p:sp>
      <p:sp>
        <p:nvSpPr>
          <p:cNvPr id="30" name="Oval 29"/>
          <p:cNvSpPr/>
          <p:nvPr/>
        </p:nvSpPr>
        <p:spPr>
          <a:xfrm>
            <a:off x="5643593" y="1457705"/>
            <a:ext cx="1272693" cy="1272693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8866">
            <a:off x="5802673" y="1583242"/>
            <a:ext cx="996404" cy="99664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404921" y="1445216"/>
            <a:ext cx="1272693" cy="1272693"/>
            <a:chOff x="2325271" y="1340753"/>
            <a:chExt cx="1624128" cy="1624128"/>
          </a:xfrm>
        </p:grpSpPr>
        <p:sp>
          <p:nvSpPr>
            <p:cNvPr id="29" name="Oval 28"/>
            <p:cNvSpPr/>
            <p:nvPr/>
          </p:nvSpPr>
          <p:spPr>
            <a:xfrm>
              <a:off x="2325271" y="1340753"/>
              <a:ext cx="1624128" cy="162412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93467">
              <a:off x="2585233" y="1589947"/>
              <a:ext cx="1125470" cy="112573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7833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4" grpId="0" build="p"/>
      <p:bldP spid="7" grpId="0"/>
      <p:bldP spid="24" grpId="0" animBg="1"/>
      <p:bldP spid="26" grpId="0" animBg="1"/>
      <p:bldP spid="2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Insurance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body" sz="quarter" idx="10"/>
          </p:nvPr>
        </p:nvSpPr>
        <p:spPr>
          <a:xfrm>
            <a:off x="511510" y="2698470"/>
            <a:ext cx="3475701" cy="21287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Register family members in Defense Enrollment Eligibility Reporting System (DEERS).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Coordinate any spouse benefits.</a:t>
            </a:r>
          </a:p>
        </p:txBody>
      </p:sp>
      <p:sp>
        <p:nvSpPr>
          <p:cNvPr id="11" name="Oval 10"/>
          <p:cNvSpPr/>
          <p:nvPr/>
        </p:nvSpPr>
        <p:spPr>
          <a:xfrm>
            <a:off x="4511063" y="1679945"/>
            <a:ext cx="3955311" cy="3955311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403" y="2550984"/>
            <a:ext cx="3532548" cy="1769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26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38D3F0-8ED3-424A-B856-718DD056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Renters and Homeowners Insurance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50" y="1320800"/>
            <a:ext cx="7861300" cy="4406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7755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en-US" dirty="0"/>
              <a:t>Auto Insurance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5071537" y="3789631"/>
            <a:ext cx="3250783" cy="685800"/>
          </a:xfrm>
          <a:prstGeom prst="rect">
            <a:avLst/>
          </a:prstGeom>
          <a:solidFill>
            <a:srgbClr val="E4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4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753486" y="3789631"/>
            <a:ext cx="318052" cy="685800"/>
          </a:xfrm>
          <a:prstGeom prst="rect">
            <a:avLst/>
          </a:prstGeom>
          <a:solidFill>
            <a:srgbClr val="006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71537" y="3089000"/>
            <a:ext cx="3250783" cy="685800"/>
          </a:xfrm>
          <a:prstGeom prst="rect">
            <a:avLst/>
          </a:prstGeom>
          <a:solidFill>
            <a:srgbClr val="E4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4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753486" y="3089000"/>
            <a:ext cx="318052" cy="685800"/>
          </a:xfrm>
          <a:prstGeom prst="rect">
            <a:avLst/>
          </a:prstGeom>
          <a:solidFill>
            <a:srgbClr val="006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71537" y="2388370"/>
            <a:ext cx="3250783" cy="685800"/>
          </a:xfrm>
          <a:prstGeom prst="rect">
            <a:avLst/>
          </a:prstGeom>
          <a:solidFill>
            <a:srgbClr val="E4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4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3486" y="2388370"/>
            <a:ext cx="318052" cy="685800"/>
          </a:xfrm>
          <a:prstGeom prst="rect">
            <a:avLst/>
          </a:prstGeom>
          <a:solidFill>
            <a:srgbClr val="006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071537" y="1687739"/>
            <a:ext cx="3250783" cy="685800"/>
          </a:xfrm>
          <a:prstGeom prst="rect">
            <a:avLst/>
          </a:prstGeom>
          <a:solidFill>
            <a:srgbClr val="E4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4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Liability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53486" y="1687739"/>
            <a:ext cx="318052" cy="685800"/>
          </a:xfrm>
          <a:prstGeom prst="rect">
            <a:avLst/>
          </a:prstGeom>
          <a:solidFill>
            <a:srgbClr val="006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071537" y="4490261"/>
            <a:ext cx="3250783" cy="685800"/>
          </a:xfrm>
          <a:prstGeom prst="rect">
            <a:avLst/>
          </a:prstGeom>
          <a:solidFill>
            <a:srgbClr val="E4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4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53486" y="4490261"/>
            <a:ext cx="318052" cy="685800"/>
          </a:xfrm>
          <a:prstGeom prst="rect">
            <a:avLst/>
          </a:prstGeom>
          <a:solidFill>
            <a:srgbClr val="006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391" y="1713841"/>
            <a:ext cx="3810226" cy="34622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3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en-US" dirty="0"/>
              <a:t>Subtotal: Insurance Review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type="body" sz="quarter" idx="10"/>
          </p:nvPr>
        </p:nvSpPr>
        <p:spPr>
          <a:xfrm>
            <a:off x="4270595" y="1924297"/>
            <a:ext cx="4714755" cy="3238019"/>
          </a:xfrm>
        </p:spPr>
        <p:txBody>
          <a:bodyPr>
            <a:normAutofit/>
          </a:bodyPr>
          <a:lstStyle/>
          <a:p>
            <a:r>
              <a:rPr lang="en-US" dirty="0"/>
              <a:t>Use an insurance calculator.</a:t>
            </a:r>
          </a:p>
          <a:p>
            <a:r>
              <a:rPr lang="en-US" dirty="0"/>
              <a:t>Comparison shop.</a:t>
            </a:r>
          </a:p>
          <a:p>
            <a:r>
              <a:rPr lang="en-US" dirty="0"/>
              <a:t>Choose high deductibles.</a:t>
            </a:r>
          </a:p>
          <a:p>
            <a:r>
              <a:rPr lang="en-US" dirty="0"/>
              <a:t>Organize your records.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9604">
            <a:off x="706923" y="1732653"/>
            <a:ext cx="2907287" cy="3559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70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4798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Check Your Insurance IQ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645AE-3EAA-4F08-8E32-AB3DFCFCC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142">
            <a:off x="2511028" y="1344083"/>
            <a:ext cx="4032130" cy="52180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 rot="-360000">
            <a:off x="2881160" y="6196467"/>
            <a:ext cx="1241946" cy="22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39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4798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Check Your Insurance IQ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7974" y="2200586"/>
            <a:ext cx="59172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does insurance protect us against the risk of bad things happening?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Avoiding risk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Reducing risk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Transferring risk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Preventing risk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178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4798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Check Your Insurance IQ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7974" y="2200586"/>
            <a:ext cx="63078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When choosing property insurance, it is best to opt for this type of coverage to get the most value for lost items: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Actual cash value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Replacement value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Estimated value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Projected value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23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Financial Well-Being Assessment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2640"/>
            <a:ext cx="9144000" cy="1002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09A013-9B6E-4AD0-884B-6E73E6FC9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2011">
            <a:off x="2052838" y="1279522"/>
            <a:ext cx="4245521" cy="5493406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54517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4798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Check Your Insurance IQ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97974" y="2187285"/>
            <a:ext cx="66030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is the maximum life insurance provided by the government to service members through SGLI?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$100,000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$200,000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$300,000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$400,000 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544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4798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Check Your Insurance IQ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7974" y="2200586"/>
            <a:ext cx="630783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This automotive insurance pays for your legal responsibility to others for bodily injury or property damage.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Liability insurance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Property insurance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Medical insurance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Uninsured motorist insurance 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609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4798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Check Your Insurance IQ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91958" y="2187285"/>
            <a:ext cx="71761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When separating from the military, what is typically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most expensive insurance to replace?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Auto insurance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Renters insurance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Life insurance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Health insurance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0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573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7152"/>
            <a:ext cx="9144000" cy="229209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287866" y="5358867"/>
            <a:ext cx="6248400" cy="652463"/>
          </a:xfrm>
        </p:spPr>
        <p:txBody>
          <a:bodyPr>
            <a:noAutofit/>
          </a:bodyPr>
          <a:lstStyle/>
          <a:p>
            <a:r>
              <a:rPr lang="en-US" sz="4000" b="1" dirty="0"/>
              <a:t>CONCLUSION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4318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38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774" y="274638"/>
            <a:ext cx="6111025" cy="1143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0B1A1AF-761B-4B2E-A513-0B0C2129A708}"/>
              </a:ext>
            </a:extLst>
          </p:cNvPr>
          <p:cNvSpPr txBox="1">
            <a:spLocks/>
          </p:cNvSpPr>
          <p:nvPr/>
        </p:nvSpPr>
        <p:spPr>
          <a:xfrm>
            <a:off x="722313" y="3080560"/>
            <a:ext cx="7772400" cy="2286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Evaluations and Certificates</a:t>
            </a:r>
          </a:p>
          <a:p>
            <a:r>
              <a:rPr lang="en-US" i="1" dirty="0">
                <a:solidFill>
                  <a:schemeClr val="bg1"/>
                </a:solidFill>
                <a:latin typeface="+mn-lt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091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7152"/>
            <a:ext cx="9144000" cy="229209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TOPIC ONE: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5367334"/>
            <a:ext cx="6248400" cy="652463"/>
          </a:xfrm>
        </p:spPr>
        <p:txBody>
          <a:bodyPr>
            <a:noAutofit/>
          </a:bodyPr>
          <a:lstStyle/>
          <a:p>
            <a:r>
              <a:rPr lang="en-US" sz="4000" b="1" dirty="0"/>
              <a:t>MILITARY MONEY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49675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8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2">
      <a:dk1>
        <a:srgbClr val="1F3D7B"/>
      </a:dk1>
      <a:lt1>
        <a:srgbClr val="FFFFFF"/>
      </a:lt1>
      <a:dk2>
        <a:srgbClr val="277150"/>
      </a:dk2>
      <a:lt2>
        <a:srgbClr val="93A7CB"/>
      </a:lt2>
      <a:accent1>
        <a:srgbClr val="F5A800"/>
      </a:accent1>
      <a:accent2>
        <a:srgbClr val="C8C8C8"/>
      </a:accent2>
      <a:accent3>
        <a:srgbClr val="295670"/>
      </a:accent3>
      <a:accent4>
        <a:srgbClr val="CF8A00"/>
      </a:accent4>
      <a:accent5>
        <a:srgbClr val="929990"/>
      </a:accent5>
      <a:accent6>
        <a:srgbClr val="006E6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2">
      <a:dk1>
        <a:srgbClr val="062F87"/>
      </a:dk1>
      <a:lt1>
        <a:srgbClr val="FFFFFF"/>
      </a:lt1>
      <a:dk2>
        <a:srgbClr val="277150"/>
      </a:dk2>
      <a:lt2>
        <a:srgbClr val="93A7CB"/>
      </a:lt2>
      <a:accent1>
        <a:srgbClr val="F5A800"/>
      </a:accent1>
      <a:accent2>
        <a:srgbClr val="C8C8C8"/>
      </a:accent2>
      <a:accent3>
        <a:srgbClr val="295670"/>
      </a:accent3>
      <a:accent4>
        <a:srgbClr val="CF8A00"/>
      </a:accent4>
      <a:accent5>
        <a:srgbClr val="929990"/>
      </a:accent5>
      <a:accent6>
        <a:srgbClr val="006E6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158A3A4616684A88E9126F2D4E17FF" ma:contentTypeVersion="9" ma:contentTypeDescription="Create a new document." ma:contentTypeScope="" ma:versionID="aa5faf5144e9d2cd535b9d37b2839ef5">
  <xsd:schema xmlns:xsd="http://www.w3.org/2001/XMLSchema" xmlns:xs="http://www.w3.org/2001/XMLSchema" xmlns:p="http://schemas.microsoft.com/office/2006/metadata/properties" xmlns:ns2="1fea302b-de5a-45a8-95a4-aeaf94566cc2" xmlns:ns3="37e7d84f-40df-4645-8f21-5085f27789a3" targetNamespace="http://schemas.microsoft.com/office/2006/metadata/properties" ma:root="true" ma:fieldsID="30526d80efb7ecb835e2e83fb2fab0f7" ns2:_="" ns3:_="">
    <xsd:import namespace="1fea302b-de5a-45a8-95a4-aeaf94566cc2"/>
    <xsd:import namespace="37e7d84f-40df-4645-8f21-5085f27789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ea302b-de5a-45a8-95a4-aeaf94566c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7d84f-40df-4645-8f21-5085f27789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1DC58E-8F23-474B-922A-B0EF1C653610}">
  <ds:schemaRefs>
    <ds:schemaRef ds:uri="http://schemas.microsoft.com/office/2006/metadata/properties"/>
    <ds:schemaRef ds:uri="1fea302b-de5a-45a8-95a4-aeaf94566cc2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7e7d84f-40df-4645-8f21-5085f27789a3"/>
    <ds:schemaRef ds:uri="http://purl.org/dc/dcmitype/"/>
    <ds:schemaRef ds:uri="http://purl.org/dc/elements/1.1/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405FC3D-CEA2-49A6-9F20-6BDB95FE61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ea302b-de5a-45a8-95a4-aeaf94566cc2"/>
    <ds:schemaRef ds:uri="37e7d84f-40df-4645-8f21-5085f27789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442EF9-A17D-45B8-9DF9-7179BC3DEE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46660</TotalTime>
  <Words>1583</Words>
  <Application>Microsoft Office PowerPoint</Application>
  <PresentationFormat>On-screen Show (4:3)</PresentationFormat>
  <Paragraphs>368</Paragraphs>
  <Slides>84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Arial</vt:lpstr>
      <vt:lpstr>Calibri</vt:lpstr>
      <vt:lpstr>Times Bold Italic</vt:lpstr>
      <vt:lpstr>Wingdings</vt:lpstr>
      <vt:lpstr>Office Theme</vt:lpstr>
      <vt:lpstr>Custom Design</vt:lpstr>
      <vt:lpstr>Welcome to Air Force Financial Readiness First Duty Station – Officers Course</vt:lpstr>
      <vt:lpstr>Housekeeping</vt:lpstr>
      <vt:lpstr>Agenda</vt:lpstr>
      <vt:lpstr>Financial Readiness Touchpoints</vt:lpstr>
      <vt:lpstr>My Air Force Benefits</vt:lpstr>
      <vt:lpstr>eBenefits</vt:lpstr>
      <vt:lpstr>Air Force Priorities</vt:lpstr>
      <vt:lpstr>PowerPoint Presentation</vt:lpstr>
      <vt:lpstr>PowerPoint Presentation</vt:lpstr>
      <vt:lpstr>Agenda</vt:lpstr>
      <vt:lpstr>PowerPoint Presentation</vt:lpstr>
      <vt:lpstr>Allotments</vt:lpstr>
      <vt:lpstr>Common Pay Problems</vt:lpstr>
      <vt:lpstr>The Rockefeller File</vt:lpstr>
      <vt:lpstr>Finally, remember . . .</vt:lpstr>
      <vt:lpstr>PowerPoint Presentation</vt:lpstr>
      <vt:lpstr>Agenda</vt:lpstr>
      <vt:lpstr>Spending Plan Worksheet</vt:lpstr>
      <vt:lpstr>Income Reductions</vt:lpstr>
      <vt:lpstr>Living Expenses</vt:lpstr>
      <vt:lpstr>DTIR: How Much is Too Much?</vt:lpstr>
      <vt:lpstr>Net Worth</vt:lpstr>
      <vt:lpstr>Unique Budget Challenges</vt:lpstr>
      <vt:lpstr>Personal Banking</vt:lpstr>
      <vt:lpstr>Introduction to Saving and Investing</vt:lpstr>
      <vt:lpstr>Saving</vt:lpstr>
      <vt:lpstr>Saving Strategies</vt:lpstr>
      <vt:lpstr>Time and Compounding</vt:lpstr>
      <vt:lpstr>Starting Early</vt:lpstr>
      <vt:lpstr>Investment Options</vt:lpstr>
      <vt:lpstr>Investment Instruments</vt:lpstr>
      <vt:lpstr>Introduction to BRS</vt:lpstr>
      <vt:lpstr>Matching Funds</vt:lpstr>
      <vt:lpstr>Vesting</vt:lpstr>
      <vt:lpstr>Thrift Savings Plan</vt:lpstr>
      <vt:lpstr>Section Subtotal: Manage Your Money</vt:lpstr>
      <vt:lpstr>PowerPoint Presentation</vt:lpstr>
      <vt:lpstr>Agenda</vt:lpstr>
      <vt:lpstr>Credit and Debt Management</vt:lpstr>
      <vt:lpstr>The Impact of Credit</vt:lpstr>
      <vt:lpstr>Credit Reports</vt:lpstr>
      <vt:lpstr>Credit Report Components</vt:lpstr>
      <vt:lpstr>Credit Scores</vt:lpstr>
      <vt:lpstr>Choosing and Using Credit Cards</vt:lpstr>
      <vt:lpstr>Cutting Credit Card Costs</vt:lpstr>
      <vt:lpstr>Government Travel Charge Cards (GTCC)</vt:lpstr>
      <vt:lpstr>Managing Debt</vt:lpstr>
      <vt:lpstr>Warning Signs of Credit Trouble</vt:lpstr>
      <vt:lpstr>Recovering from Excessive Debt</vt:lpstr>
      <vt:lpstr>Student Loan Debt</vt:lpstr>
      <vt:lpstr>Subtotal: Credit and Debt Management</vt:lpstr>
      <vt:lpstr>Financial Consumer  Awareness</vt:lpstr>
      <vt:lpstr>Military Consumer Awareness</vt:lpstr>
      <vt:lpstr>Misrepresentations, Frauds, and Scams</vt:lpstr>
      <vt:lpstr>Predatory Businesses</vt:lpstr>
      <vt:lpstr>Strategies for Making Major Purchases</vt:lpstr>
      <vt:lpstr>Predatory Lending</vt:lpstr>
      <vt:lpstr>Legal Rights of Consumers</vt:lpstr>
      <vt:lpstr>PowerPoint Presentation</vt:lpstr>
      <vt:lpstr>PowerPoint Presentation</vt:lpstr>
      <vt:lpstr>Deal # 1: The Purchase</vt:lpstr>
      <vt:lpstr>Review Your Finances</vt:lpstr>
      <vt:lpstr>Deal # 2: The Financing</vt:lpstr>
      <vt:lpstr>Deal # 3: The Trade-in</vt:lpstr>
      <vt:lpstr>Summary and Sources of Help</vt:lpstr>
      <vt:lpstr>Home-Buying Strategies</vt:lpstr>
      <vt:lpstr>How Much House Can You Afford?</vt:lpstr>
      <vt:lpstr>What Kind of House Do You Want?</vt:lpstr>
      <vt:lpstr>Down Payments and Closing Costs</vt:lpstr>
      <vt:lpstr>Choosing a Mortgage Loan</vt:lpstr>
      <vt:lpstr>The Purpose of Insurance</vt:lpstr>
      <vt:lpstr>Life Insurance</vt:lpstr>
      <vt:lpstr>Health Insurance</vt:lpstr>
      <vt:lpstr>Renters and Homeowners Insurance</vt:lpstr>
      <vt:lpstr>Auto Insurance</vt:lpstr>
      <vt:lpstr>Subtotal: Insurance Review</vt:lpstr>
      <vt:lpstr>Check Your Insurance IQ</vt:lpstr>
      <vt:lpstr>Check Your Insurance IQ</vt:lpstr>
      <vt:lpstr>Check Your Insurance IQ</vt:lpstr>
      <vt:lpstr>Check Your Insurance IQ</vt:lpstr>
      <vt:lpstr>Check Your Insurance IQ</vt:lpstr>
      <vt:lpstr>Check Your Insurance IQ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Air Force Financial Readiness Train-the-Trainer</dc:title>
  <dc:creator>Mary Chapmon</dc:creator>
  <cp:lastModifiedBy>Lynn Keroack</cp:lastModifiedBy>
  <cp:revision>481</cp:revision>
  <dcterms:created xsi:type="dcterms:W3CDTF">2017-10-21T14:44:36Z</dcterms:created>
  <dcterms:modified xsi:type="dcterms:W3CDTF">2020-05-22T16:32:10Z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0x0101002C158A3A4616684A88E9126F2D4E17FF</vt:lpwstr>
  </property>
  <property fmtid="{D5CDD505-2E9C-101B-9397-08002B2CF9AE}" pid="3" name="ArticulateGUID">
    <vt:lpwstr>138585AE-2EB7-4BEF-9637-005158E6CB0E</vt:lpwstr>
  </property>
  <property fmtid="{D5CDD505-2E9C-101B-9397-08002B2CF9AE}" pid="4" name="ArticulatePath">
    <vt:lpwstr>FTAC  Straw Deck</vt:lpwstr>
  </property>
</Properties>
</file>